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6" r:id="rId6"/>
    <p:sldId id="267" r:id="rId7"/>
    <p:sldId id="268" r:id="rId8"/>
    <p:sldId id="269" r:id="rId9"/>
    <p:sldId id="270" r:id="rId10"/>
    <p:sldId id="260" r:id="rId11"/>
    <p:sldId id="261" r:id="rId12"/>
    <p:sldId id="265" r:id="rId13"/>
    <p:sldId id="262" r:id="rId14"/>
    <p:sldId id="263" r:id="rId15"/>
    <p:sldId id="264"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56" r:id="rId52"/>
    <p:sldId id="358" r:id="rId53"/>
    <p:sldId id="359" r:id="rId54"/>
    <p:sldId id="360" r:id="rId55"/>
    <p:sldId id="361" r:id="rId56"/>
    <p:sldId id="362" r:id="rId57"/>
    <p:sldId id="363" r:id="rId58"/>
    <p:sldId id="364" r:id="rId59"/>
    <p:sldId id="365" r:id="rId60"/>
    <p:sldId id="366" r:id="rId61"/>
    <p:sldId id="369" r:id="rId62"/>
    <p:sldId id="367" r:id="rId63"/>
    <p:sldId id="368" r:id="rId64"/>
    <p:sldId id="370" r:id="rId65"/>
    <p:sldId id="371" r:id="rId66"/>
    <p:sldId id="372" r:id="rId67"/>
    <p:sldId id="373"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50" d="100"/>
          <a:sy n="150" d="100"/>
        </p:scale>
        <p:origin x="108" y="-8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A665C-11AC-46EA-BBEB-A1158767E988}"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1F9B163F-6259-4B3B-B809-48F9445A7141}">
      <dgm:prSet/>
      <dgm:spPr/>
      <dgm:t>
        <a:bodyPr/>
        <a:lstStyle/>
        <a:p>
          <a:r>
            <a:rPr lang="fr-FR"/>
            <a:t>La Gouvernance du SI est un processus de management, fondé sur des bonnes pratiques, qui permet à l’entreprise d’optimiser ses investissements informatiques dans le but de :</a:t>
          </a:r>
          <a:endParaRPr lang="en-US"/>
        </a:p>
      </dgm:t>
    </dgm:pt>
    <dgm:pt modelId="{637B20BE-9305-4E67-9612-246F8053CC01}" type="parTrans" cxnId="{DE5E1EAC-2452-4E2F-B049-3CC63EA7E5D9}">
      <dgm:prSet/>
      <dgm:spPr/>
      <dgm:t>
        <a:bodyPr/>
        <a:lstStyle/>
        <a:p>
          <a:endParaRPr lang="en-US"/>
        </a:p>
      </dgm:t>
    </dgm:pt>
    <dgm:pt modelId="{B270B8E6-86D8-4CF4-9E77-FF1BD899E714}" type="sibTrans" cxnId="{DE5E1EAC-2452-4E2F-B049-3CC63EA7E5D9}">
      <dgm:prSet/>
      <dgm:spPr/>
      <dgm:t>
        <a:bodyPr/>
        <a:lstStyle/>
        <a:p>
          <a:endParaRPr lang="en-US"/>
        </a:p>
      </dgm:t>
    </dgm:pt>
    <dgm:pt modelId="{963A5CAD-5084-4C99-AA89-9ACE3C2FCD39}">
      <dgm:prSet/>
      <dgm:spPr/>
      <dgm:t>
        <a:bodyPr/>
        <a:lstStyle/>
        <a:p>
          <a:r>
            <a:rPr lang="fr-FR"/>
            <a:t>Contribuer à ses objectifs de création de valeur</a:t>
          </a:r>
          <a:endParaRPr lang="en-US"/>
        </a:p>
      </dgm:t>
    </dgm:pt>
    <dgm:pt modelId="{03509C86-780C-448C-8D73-F53E86B1984C}" type="parTrans" cxnId="{B951DEE0-999C-45D4-8B51-64F6DC175EC7}">
      <dgm:prSet/>
      <dgm:spPr/>
      <dgm:t>
        <a:bodyPr/>
        <a:lstStyle/>
        <a:p>
          <a:endParaRPr lang="en-US"/>
        </a:p>
      </dgm:t>
    </dgm:pt>
    <dgm:pt modelId="{9E645AB6-079A-4BE9-BDFC-F5AD0D2E1787}" type="sibTrans" cxnId="{B951DEE0-999C-45D4-8B51-64F6DC175EC7}">
      <dgm:prSet/>
      <dgm:spPr/>
      <dgm:t>
        <a:bodyPr/>
        <a:lstStyle/>
        <a:p>
          <a:endParaRPr lang="en-US"/>
        </a:p>
      </dgm:t>
    </dgm:pt>
    <dgm:pt modelId="{7332B29E-D0CA-4AA1-93F4-8AACE0F45682}">
      <dgm:prSet/>
      <dgm:spPr/>
      <dgm:t>
        <a:bodyPr/>
        <a:lstStyle/>
        <a:p>
          <a:r>
            <a:rPr lang="fr-FR"/>
            <a:t>Accroître la performance des processus informatiques </a:t>
          </a:r>
          <a:br>
            <a:rPr lang="fr-FR"/>
          </a:br>
          <a:r>
            <a:rPr lang="fr-FR"/>
            <a:t>et leur orientation clients </a:t>
          </a:r>
          <a:endParaRPr lang="en-US"/>
        </a:p>
      </dgm:t>
    </dgm:pt>
    <dgm:pt modelId="{DD4CCE4F-14FF-4B57-8374-CC267CC9B97C}" type="parTrans" cxnId="{A603DED9-4D54-4A71-A7A8-2A2391116724}">
      <dgm:prSet/>
      <dgm:spPr/>
      <dgm:t>
        <a:bodyPr/>
        <a:lstStyle/>
        <a:p>
          <a:endParaRPr lang="en-US"/>
        </a:p>
      </dgm:t>
    </dgm:pt>
    <dgm:pt modelId="{82618124-8453-4033-9AC1-643342F24AB6}" type="sibTrans" cxnId="{A603DED9-4D54-4A71-A7A8-2A2391116724}">
      <dgm:prSet/>
      <dgm:spPr/>
      <dgm:t>
        <a:bodyPr/>
        <a:lstStyle/>
        <a:p>
          <a:endParaRPr lang="en-US"/>
        </a:p>
      </dgm:t>
    </dgm:pt>
    <dgm:pt modelId="{6924ABC1-9E69-4CBB-90C4-518DE0201A64}">
      <dgm:prSet/>
      <dgm:spPr/>
      <dgm:t>
        <a:bodyPr/>
        <a:lstStyle/>
        <a:p>
          <a:r>
            <a:rPr lang="fr-FR"/>
            <a:t>Maîtriser les aspects financiers du système d’information </a:t>
          </a:r>
          <a:endParaRPr lang="en-US"/>
        </a:p>
      </dgm:t>
    </dgm:pt>
    <dgm:pt modelId="{5C0B5462-E2F9-48F8-9DB3-CD44BF00D5A0}" type="parTrans" cxnId="{2D2BE98B-6DC7-4DF8-9719-C5DDCC0F9332}">
      <dgm:prSet/>
      <dgm:spPr/>
      <dgm:t>
        <a:bodyPr/>
        <a:lstStyle/>
        <a:p>
          <a:endParaRPr lang="en-US"/>
        </a:p>
      </dgm:t>
    </dgm:pt>
    <dgm:pt modelId="{07DF24BD-E2F8-4D85-89A5-CBED79415BE8}" type="sibTrans" cxnId="{2D2BE98B-6DC7-4DF8-9719-C5DDCC0F9332}">
      <dgm:prSet/>
      <dgm:spPr/>
      <dgm:t>
        <a:bodyPr/>
        <a:lstStyle/>
        <a:p>
          <a:endParaRPr lang="en-US"/>
        </a:p>
      </dgm:t>
    </dgm:pt>
    <dgm:pt modelId="{362B2210-7C7A-4348-ACA2-BF3F836E9FC8}">
      <dgm:prSet/>
      <dgm:spPr/>
      <dgm:t>
        <a:bodyPr/>
        <a:lstStyle/>
        <a:p>
          <a:r>
            <a:rPr lang="fr-FR"/>
            <a:t>Développer les solutions et les compétences en SI dont l’entreprise aura besoin dans le futur </a:t>
          </a:r>
          <a:endParaRPr lang="en-US"/>
        </a:p>
      </dgm:t>
    </dgm:pt>
    <dgm:pt modelId="{F4101B13-226D-48C5-8919-DB8B396E8A2D}" type="parTrans" cxnId="{5D868984-E353-435A-98F6-F71976141D72}">
      <dgm:prSet/>
      <dgm:spPr/>
      <dgm:t>
        <a:bodyPr/>
        <a:lstStyle/>
        <a:p>
          <a:endParaRPr lang="en-US"/>
        </a:p>
      </dgm:t>
    </dgm:pt>
    <dgm:pt modelId="{F9F6DDF6-C382-4452-A587-40CAC69E486C}" type="sibTrans" cxnId="{5D868984-E353-435A-98F6-F71976141D72}">
      <dgm:prSet/>
      <dgm:spPr/>
      <dgm:t>
        <a:bodyPr/>
        <a:lstStyle/>
        <a:p>
          <a:endParaRPr lang="en-US"/>
        </a:p>
      </dgm:t>
    </dgm:pt>
    <dgm:pt modelId="{0CE4B1C9-39FA-48ED-A7F8-EDEDF6264E9A}">
      <dgm:prSet/>
      <dgm:spPr/>
      <dgm:t>
        <a:bodyPr/>
        <a:lstStyle/>
        <a:p>
          <a:r>
            <a:rPr lang="fr-FR"/>
            <a:t>Garantir que les risques liés au système d’information sont sous contrôle</a:t>
          </a:r>
          <a:endParaRPr lang="en-US"/>
        </a:p>
      </dgm:t>
    </dgm:pt>
    <dgm:pt modelId="{A731C771-68E8-468C-9132-F45DCAD8757A}" type="parTrans" cxnId="{3791D7E2-24C3-4502-B8ED-7572D5A0947F}">
      <dgm:prSet/>
      <dgm:spPr/>
      <dgm:t>
        <a:bodyPr/>
        <a:lstStyle/>
        <a:p>
          <a:endParaRPr lang="en-US"/>
        </a:p>
      </dgm:t>
    </dgm:pt>
    <dgm:pt modelId="{17EA76B9-B7EB-4C0D-B3D0-6273485AE9C7}" type="sibTrans" cxnId="{3791D7E2-24C3-4502-B8ED-7572D5A0947F}">
      <dgm:prSet/>
      <dgm:spPr/>
      <dgm:t>
        <a:bodyPr/>
        <a:lstStyle/>
        <a:p>
          <a:endParaRPr lang="en-US"/>
        </a:p>
      </dgm:t>
    </dgm:pt>
    <dgm:pt modelId="{6E23D79B-7273-446B-BFBC-4EF851911680}">
      <dgm:prSet/>
      <dgm:spPr/>
      <dgm:t>
        <a:bodyPr/>
        <a:lstStyle/>
        <a:p>
          <a:r>
            <a:rPr lang="fr-FR"/>
            <a:t>….tout en développant la transparence.</a:t>
          </a:r>
          <a:endParaRPr lang="en-US"/>
        </a:p>
      </dgm:t>
    </dgm:pt>
    <dgm:pt modelId="{AFE7CB89-4897-4344-803B-6FE42B0793FA}" type="parTrans" cxnId="{A9B379D1-6DC6-4FE7-96E1-CAD7C6DFEC1A}">
      <dgm:prSet/>
      <dgm:spPr/>
      <dgm:t>
        <a:bodyPr/>
        <a:lstStyle/>
        <a:p>
          <a:endParaRPr lang="en-US"/>
        </a:p>
      </dgm:t>
    </dgm:pt>
    <dgm:pt modelId="{8F5210B4-AF76-4F8E-915E-1F3188E15B9E}" type="sibTrans" cxnId="{A9B379D1-6DC6-4FE7-96E1-CAD7C6DFEC1A}">
      <dgm:prSet/>
      <dgm:spPr/>
      <dgm:t>
        <a:bodyPr/>
        <a:lstStyle/>
        <a:p>
          <a:endParaRPr lang="en-US"/>
        </a:p>
      </dgm:t>
    </dgm:pt>
    <dgm:pt modelId="{AFCE7A68-3CEE-435D-8952-37D4C5CF309C}" type="pres">
      <dgm:prSet presAssocID="{535A665C-11AC-46EA-BBEB-A1158767E988}" presName="Name0" presStyleCnt="0">
        <dgm:presLayoutVars>
          <dgm:dir/>
          <dgm:animLvl val="lvl"/>
          <dgm:resizeHandles val="exact"/>
        </dgm:presLayoutVars>
      </dgm:prSet>
      <dgm:spPr/>
    </dgm:pt>
    <dgm:pt modelId="{FA33F729-3694-447A-AFE8-3D4B98885641}" type="pres">
      <dgm:prSet presAssocID="{6E23D79B-7273-446B-BFBC-4EF851911680}" presName="boxAndChildren" presStyleCnt="0"/>
      <dgm:spPr/>
    </dgm:pt>
    <dgm:pt modelId="{61EEF998-AC89-4179-BF4A-94D760B1A5BF}" type="pres">
      <dgm:prSet presAssocID="{6E23D79B-7273-446B-BFBC-4EF851911680}" presName="parentTextBox" presStyleLbl="node1" presStyleIdx="0" presStyleCnt="2"/>
      <dgm:spPr/>
    </dgm:pt>
    <dgm:pt modelId="{CC7398DB-6EBA-489B-AFA4-B958CA47E111}" type="pres">
      <dgm:prSet presAssocID="{B270B8E6-86D8-4CF4-9E77-FF1BD899E714}" presName="sp" presStyleCnt="0"/>
      <dgm:spPr/>
    </dgm:pt>
    <dgm:pt modelId="{0141982D-A820-4520-BA08-EEF42C7C7993}" type="pres">
      <dgm:prSet presAssocID="{1F9B163F-6259-4B3B-B809-48F9445A7141}" presName="arrowAndChildren" presStyleCnt="0"/>
      <dgm:spPr/>
    </dgm:pt>
    <dgm:pt modelId="{102A8F57-B5D7-43E4-AD58-33E5328F3DBD}" type="pres">
      <dgm:prSet presAssocID="{1F9B163F-6259-4B3B-B809-48F9445A7141}" presName="parentTextArrow" presStyleLbl="node1" presStyleIdx="0" presStyleCnt="2"/>
      <dgm:spPr/>
    </dgm:pt>
    <dgm:pt modelId="{41A606F5-F279-476D-BE1D-8FEC2167F0BF}" type="pres">
      <dgm:prSet presAssocID="{1F9B163F-6259-4B3B-B809-48F9445A7141}" presName="arrow" presStyleLbl="node1" presStyleIdx="1" presStyleCnt="2"/>
      <dgm:spPr/>
    </dgm:pt>
    <dgm:pt modelId="{6728DC0B-9425-4D17-AD35-6EA4DF27C5C7}" type="pres">
      <dgm:prSet presAssocID="{1F9B163F-6259-4B3B-B809-48F9445A7141}" presName="descendantArrow" presStyleCnt="0"/>
      <dgm:spPr/>
    </dgm:pt>
    <dgm:pt modelId="{A94A2BE3-A018-4DB3-B57F-EBB6F26A6470}" type="pres">
      <dgm:prSet presAssocID="{963A5CAD-5084-4C99-AA89-9ACE3C2FCD39}" presName="childTextArrow" presStyleLbl="fgAccFollowNode1" presStyleIdx="0" presStyleCnt="5">
        <dgm:presLayoutVars>
          <dgm:bulletEnabled val="1"/>
        </dgm:presLayoutVars>
      </dgm:prSet>
      <dgm:spPr/>
    </dgm:pt>
    <dgm:pt modelId="{5C2CFB37-DAF1-4AA9-86A0-DFCB999E1173}" type="pres">
      <dgm:prSet presAssocID="{7332B29E-D0CA-4AA1-93F4-8AACE0F45682}" presName="childTextArrow" presStyleLbl="fgAccFollowNode1" presStyleIdx="1" presStyleCnt="5">
        <dgm:presLayoutVars>
          <dgm:bulletEnabled val="1"/>
        </dgm:presLayoutVars>
      </dgm:prSet>
      <dgm:spPr/>
    </dgm:pt>
    <dgm:pt modelId="{D9572958-4D32-4596-964F-DD5418CAF80C}" type="pres">
      <dgm:prSet presAssocID="{6924ABC1-9E69-4CBB-90C4-518DE0201A64}" presName="childTextArrow" presStyleLbl="fgAccFollowNode1" presStyleIdx="2" presStyleCnt="5">
        <dgm:presLayoutVars>
          <dgm:bulletEnabled val="1"/>
        </dgm:presLayoutVars>
      </dgm:prSet>
      <dgm:spPr/>
    </dgm:pt>
    <dgm:pt modelId="{449B321D-D536-492E-8752-AF6B86433811}" type="pres">
      <dgm:prSet presAssocID="{362B2210-7C7A-4348-ACA2-BF3F836E9FC8}" presName="childTextArrow" presStyleLbl="fgAccFollowNode1" presStyleIdx="3" presStyleCnt="5">
        <dgm:presLayoutVars>
          <dgm:bulletEnabled val="1"/>
        </dgm:presLayoutVars>
      </dgm:prSet>
      <dgm:spPr/>
    </dgm:pt>
    <dgm:pt modelId="{57ABC52D-BBC8-45C2-ACE9-9F24080F5B92}" type="pres">
      <dgm:prSet presAssocID="{0CE4B1C9-39FA-48ED-A7F8-EDEDF6264E9A}" presName="childTextArrow" presStyleLbl="fgAccFollowNode1" presStyleIdx="4" presStyleCnt="5">
        <dgm:presLayoutVars>
          <dgm:bulletEnabled val="1"/>
        </dgm:presLayoutVars>
      </dgm:prSet>
      <dgm:spPr/>
    </dgm:pt>
  </dgm:ptLst>
  <dgm:cxnLst>
    <dgm:cxn modelId="{5C010524-15AE-46A1-9D33-4197D7ABDE0F}" type="presOf" srcId="{7332B29E-D0CA-4AA1-93F4-8AACE0F45682}" destId="{5C2CFB37-DAF1-4AA9-86A0-DFCB999E1173}" srcOrd="0" destOrd="0" presId="urn:microsoft.com/office/officeart/2005/8/layout/process4"/>
    <dgm:cxn modelId="{0A70625E-D547-435F-82E6-346959340830}" type="presOf" srcId="{1F9B163F-6259-4B3B-B809-48F9445A7141}" destId="{102A8F57-B5D7-43E4-AD58-33E5328F3DBD}" srcOrd="0" destOrd="0" presId="urn:microsoft.com/office/officeart/2005/8/layout/process4"/>
    <dgm:cxn modelId="{D46D2B64-E608-4C50-8377-70B3DF35DD14}" type="presOf" srcId="{6E23D79B-7273-446B-BFBC-4EF851911680}" destId="{61EEF998-AC89-4179-BF4A-94D760B1A5BF}" srcOrd="0" destOrd="0" presId="urn:microsoft.com/office/officeart/2005/8/layout/process4"/>
    <dgm:cxn modelId="{49D2DE6D-3CA4-47C3-97FA-436EAA26A279}" type="presOf" srcId="{6924ABC1-9E69-4CBB-90C4-518DE0201A64}" destId="{D9572958-4D32-4596-964F-DD5418CAF80C}" srcOrd="0" destOrd="0" presId="urn:microsoft.com/office/officeart/2005/8/layout/process4"/>
    <dgm:cxn modelId="{75AD5A51-37AB-4D45-A3CC-A95546CFF3CD}" type="presOf" srcId="{535A665C-11AC-46EA-BBEB-A1158767E988}" destId="{AFCE7A68-3CEE-435D-8952-37D4C5CF309C}" srcOrd="0" destOrd="0" presId="urn:microsoft.com/office/officeart/2005/8/layout/process4"/>
    <dgm:cxn modelId="{5D868984-E353-435A-98F6-F71976141D72}" srcId="{1F9B163F-6259-4B3B-B809-48F9445A7141}" destId="{362B2210-7C7A-4348-ACA2-BF3F836E9FC8}" srcOrd="3" destOrd="0" parTransId="{F4101B13-226D-48C5-8919-DB8B396E8A2D}" sibTransId="{F9F6DDF6-C382-4452-A587-40CAC69E486C}"/>
    <dgm:cxn modelId="{A551FC85-340F-4C56-B10C-DF4C617CAAED}" type="presOf" srcId="{1F9B163F-6259-4B3B-B809-48F9445A7141}" destId="{41A606F5-F279-476D-BE1D-8FEC2167F0BF}" srcOrd="1" destOrd="0" presId="urn:microsoft.com/office/officeart/2005/8/layout/process4"/>
    <dgm:cxn modelId="{2D2BE98B-6DC7-4DF8-9719-C5DDCC0F9332}" srcId="{1F9B163F-6259-4B3B-B809-48F9445A7141}" destId="{6924ABC1-9E69-4CBB-90C4-518DE0201A64}" srcOrd="2" destOrd="0" parTransId="{5C0B5462-E2F9-48F8-9DB3-CD44BF00D5A0}" sibTransId="{07DF24BD-E2F8-4D85-89A5-CBED79415BE8}"/>
    <dgm:cxn modelId="{C327BD90-D6AB-4244-B5CC-0B64C3C4A862}" type="presOf" srcId="{362B2210-7C7A-4348-ACA2-BF3F836E9FC8}" destId="{449B321D-D536-492E-8752-AF6B86433811}" srcOrd="0" destOrd="0" presId="urn:microsoft.com/office/officeart/2005/8/layout/process4"/>
    <dgm:cxn modelId="{DE5E1EAC-2452-4E2F-B049-3CC63EA7E5D9}" srcId="{535A665C-11AC-46EA-BBEB-A1158767E988}" destId="{1F9B163F-6259-4B3B-B809-48F9445A7141}" srcOrd="0" destOrd="0" parTransId="{637B20BE-9305-4E67-9612-246F8053CC01}" sibTransId="{B270B8E6-86D8-4CF4-9E77-FF1BD899E714}"/>
    <dgm:cxn modelId="{A9B379D1-6DC6-4FE7-96E1-CAD7C6DFEC1A}" srcId="{535A665C-11AC-46EA-BBEB-A1158767E988}" destId="{6E23D79B-7273-446B-BFBC-4EF851911680}" srcOrd="1" destOrd="0" parTransId="{AFE7CB89-4897-4344-803B-6FE42B0793FA}" sibTransId="{8F5210B4-AF76-4F8E-915E-1F3188E15B9E}"/>
    <dgm:cxn modelId="{83E7B8D2-0FD3-4D4C-B62E-BABBDFF7632C}" type="presOf" srcId="{0CE4B1C9-39FA-48ED-A7F8-EDEDF6264E9A}" destId="{57ABC52D-BBC8-45C2-ACE9-9F24080F5B92}" srcOrd="0" destOrd="0" presId="urn:microsoft.com/office/officeart/2005/8/layout/process4"/>
    <dgm:cxn modelId="{DB994FD9-F5C3-47B1-BF6D-2FE7092471E4}" type="presOf" srcId="{963A5CAD-5084-4C99-AA89-9ACE3C2FCD39}" destId="{A94A2BE3-A018-4DB3-B57F-EBB6F26A6470}" srcOrd="0" destOrd="0" presId="urn:microsoft.com/office/officeart/2005/8/layout/process4"/>
    <dgm:cxn modelId="{A603DED9-4D54-4A71-A7A8-2A2391116724}" srcId="{1F9B163F-6259-4B3B-B809-48F9445A7141}" destId="{7332B29E-D0CA-4AA1-93F4-8AACE0F45682}" srcOrd="1" destOrd="0" parTransId="{DD4CCE4F-14FF-4B57-8374-CC267CC9B97C}" sibTransId="{82618124-8453-4033-9AC1-643342F24AB6}"/>
    <dgm:cxn modelId="{B951DEE0-999C-45D4-8B51-64F6DC175EC7}" srcId="{1F9B163F-6259-4B3B-B809-48F9445A7141}" destId="{963A5CAD-5084-4C99-AA89-9ACE3C2FCD39}" srcOrd="0" destOrd="0" parTransId="{03509C86-780C-448C-8D73-F53E86B1984C}" sibTransId="{9E645AB6-079A-4BE9-BDFC-F5AD0D2E1787}"/>
    <dgm:cxn modelId="{3791D7E2-24C3-4502-B8ED-7572D5A0947F}" srcId="{1F9B163F-6259-4B3B-B809-48F9445A7141}" destId="{0CE4B1C9-39FA-48ED-A7F8-EDEDF6264E9A}" srcOrd="4" destOrd="0" parTransId="{A731C771-68E8-468C-9132-F45DCAD8757A}" sibTransId="{17EA76B9-B7EB-4C0D-B3D0-6273485AE9C7}"/>
    <dgm:cxn modelId="{995BCC91-F6F6-480B-96AA-A7C9425629B2}" type="presParOf" srcId="{AFCE7A68-3CEE-435D-8952-37D4C5CF309C}" destId="{FA33F729-3694-447A-AFE8-3D4B98885641}" srcOrd="0" destOrd="0" presId="urn:microsoft.com/office/officeart/2005/8/layout/process4"/>
    <dgm:cxn modelId="{53B918EB-FF88-42D6-BE16-B5FF1A5F624E}" type="presParOf" srcId="{FA33F729-3694-447A-AFE8-3D4B98885641}" destId="{61EEF998-AC89-4179-BF4A-94D760B1A5BF}" srcOrd="0" destOrd="0" presId="urn:microsoft.com/office/officeart/2005/8/layout/process4"/>
    <dgm:cxn modelId="{97F488DA-F03A-4059-994C-FA1E2AC836B6}" type="presParOf" srcId="{AFCE7A68-3CEE-435D-8952-37D4C5CF309C}" destId="{CC7398DB-6EBA-489B-AFA4-B958CA47E111}" srcOrd="1" destOrd="0" presId="urn:microsoft.com/office/officeart/2005/8/layout/process4"/>
    <dgm:cxn modelId="{4EE53F0C-559D-490F-8E31-F88B19A888B1}" type="presParOf" srcId="{AFCE7A68-3CEE-435D-8952-37D4C5CF309C}" destId="{0141982D-A820-4520-BA08-EEF42C7C7993}" srcOrd="2" destOrd="0" presId="urn:microsoft.com/office/officeart/2005/8/layout/process4"/>
    <dgm:cxn modelId="{3A1EC7D3-EAE1-4199-838E-AF28BC1AEBA0}" type="presParOf" srcId="{0141982D-A820-4520-BA08-EEF42C7C7993}" destId="{102A8F57-B5D7-43E4-AD58-33E5328F3DBD}" srcOrd="0" destOrd="0" presId="urn:microsoft.com/office/officeart/2005/8/layout/process4"/>
    <dgm:cxn modelId="{3BBB40B2-0A7D-47EC-BF7F-311A6A8E0855}" type="presParOf" srcId="{0141982D-A820-4520-BA08-EEF42C7C7993}" destId="{41A606F5-F279-476D-BE1D-8FEC2167F0BF}" srcOrd="1" destOrd="0" presId="urn:microsoft.com/office/officeart/2005/8/layout/process4"/>
    <dgm:cxn modelId="{E42314F7-35FE-4C60-A6E2-2989411ACEDC}" type="presParOf" srcId="{0141982D-A820-4520-BA08-EEF42C7C7993}" destId="{6728DC0B-9425-4D17-AD35-6EA4DF27C5C7}" srcOrd="2" destOrd="0" presId="urn:microsoft.com/office/officeart/2005/8/layout/process4"/>
    <dgm:cxn modelId="{FD4B7BFD-73BB-4EA2-AE05-33DEFF03BCF9}" type="presParOf" srcId="{6728DC0B-9425-4D17-AD35-6EA4DF27C5C7}" destId="{A94A2BE3-A018-4DB3-B57F-EBB6F26A6470}" srcOrd="0" destOrd="0" presId="urn:microsoft.com/office/officeart/2005/8/layout/process4"/>
    <dgm:cxn modelId="{5591137D-22BF-4A6F-9C49-AA6DB6FD6DA5}" type="presParOf" srcId="{6728DC0B-9425-4D17-AD35-6EA4DF27C5C7}" destId="{5C2CFB37-DAF1-4AA9-86A0-DFCB999E1173}" srcOrd="1" destOrd="0" presId="urn:microsoft.com/office/officeart/2005/8/layout/process4"/>
    <dgm:cxn modelId="{1B88896C-DD83-4911-9972-37E3A73F4688}" type="presParOf" srcId="{6728DC0B-9425-4D17-AD35-6EA4DF27C5C7}" destId="{D9572958-4D32-4596-964F-DD5418CAF80C}" srcOrd="2" destOrd="0" presId="urn:microsoft.com/office/officeart/2005/8/layout/process4"/>
    <dgm:cxn modelId="{E6A56F01-6BF4-410B-A5CF-F5D7A5B0861A}" type="presParOf" srcId="{6728DC0B-9425-4D17-AD35-6EA4DF27C5C7}" destId="{449B321D-D536-492E-8752-AF6B86433811}" srcOrd="3" destOrd="0" presId="urn:microsoft.com/office/officeart/2005/8/layout/process4"/>
    <dgm:cxn modelId="{BA50FA7B-EC3D-47AC-BAC3-CE247508710E}" type="presParOf" srcId="{6728DC0B-9425-4D17-AD35-6EA4DF27C5C7}" destId="{57ABC52D-BBC8-45C2-ACE9-9F24080F5B92}"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5C343-B414-4449-A081-D22EB4AC65DC}"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0F1443B2-C28D-41FA-875B-7D5F3BF80DA4}">
      <dgm:prSet/>
      <dgm:spPr/>
      <dgm:t>
        <a:bodyPr/>
        <a:lstStyle/>
        <a:p>
          <a:r>
            <a:rPr lang="fr-FR" b="1"/>
            <a:t>Planning et organisation</a:t>
          </a:r>
          <a:r>
            <a:rPr lang="fr-FR"/>
            <a:t> </a:t>
          </a:r>
          <a:r>
            <a:rPr lang="en-US"/>
            <a:t>(</a:t>
          </a:r>
          <a:r>
            <a:rPr lang="fr-FR"/>
            <a:t>10 processus</a:t>
          </a:r>
          <a:r>
            <a:rPr lang="en-US"/>
            <a:t>) :</a:t>
          </a:r>
          <a:br>
            <a:rPr lang="en-US"/>
          </a:br>
          <a:r>
            <a:rPr lang="fr-FR"/>
            <a:t>Comment utiliser les technologies afin que l'entreprise atteigne ses objectifs ?</a:t>
          </a:r>
          <a:endParaRPr lang="en-US"/>
        </a:p>
      </dgm:t>
    </dgm:pt>
    <dgm:pt modelId="{4DFAAC89-F1C8-4E27-8D3D-E0630BDE3869}" type="parTrans" cxnId="{184EE7DC-5275-43BE-92EF-A8C25C326B30}">
      <dgm:prSet/>
      <dgm:spPr/>
      <dgm:t>
        <a:bodyPr/>
        <a:lstStyle/>
        <a:p>
          <a:endParaRPr lang="en-US"/>
        </a:p>
      </dgm:t>
    </dgm:pt>
    <dgm:pt modelId="{462375B4-2E9A-4B80-AB73-3AC3D162D721}" type="sibTrans" cxnId="{184EE7DC-5275-43BE-92EF-A8C25C326B30}">
      <dgm:prSet/>
      <dgm:spPr/>
      <dgm:t>
        <a:bodyPr/>
        <a:lstStyle/>
        <a:p>
          <a:endParaRPr lang="en-US"/>
        </a:p>
      </dgm:t>
    </dgm:pt>
    <dgm:pt modelId="{9E198A7B-9405-4D34-AF54-CF75758E5226}">
      <dgm:prSet/>
      <dgm:spPr/>
      <dgm:t>
        <a:bodyPr/>
        <a:lstStyle/>
        <a:p>
          <a:r>
            <a:rPr lang="fr-FR" b="1"/>
            <a:t>Acquisition et mise en place</a:t>
          </a:r>
          <a:r>
            <a:rPr lang="fr-FR"/>
            <a:t> (7 processus) :</a:t>
          </a:r>
          <a:br>
            <a:rPr lang="fr-FR"/>
          </a:br>
          <a:r>
            <a:rPr lang="fr-FR"/>
            <a:t>Comment définir, acquérir et mettre en œuvre des technologies en adéquation avec les objectifs de l’entreprise ?</a:t>
          </a:r>
          <a:endParaRPr lang="en-US"/>
        </a:p>
      </dgm:t>
    </dgm:pt>
    <dgm:pt modelId="{730909F3-DBED-4AAA-8310-E94863ED3D54}" type="parTrans" cxnId="{11B891F1-D062-4AB6-8C01-30C33D1FF141}">
      <dgm:prSet/>
      <dgm:spPr/>
      <dgm:t>
        <a:bodyPr/>
        <a:lstStyle/>
        <a:p>
          <a:endParaRPr lang="en-US"/>
        </a:p>
      </dgm:t>
    </dgm:pt>
    <dgm:pt modelId="{E180D9FC-E041-4E64-8E16-22CB36898330}" type="sibTrans" cxnId="{11B891F1-D062-4AB6-8C01-30C33D1FF141}">
      <dgm:prSet/>
      <dgm:spPr/>
      <dgm:t>
        <a:bodyPr/>
        <a:lstStyle/>
        <a:p>
          <a:endParaRPr lang="en-US"/>
        </a:p>
      </dgm:t>
    </dgm:pt>
    <dgm:pt modelId="{D50BF191-6DCF-4E05-9735-D9E159C624BC}">
      <dgm:prSet/>
      <dgm:spPr/>
      <dgm:t>
        <a:bodyPr/>
        <a:lstStyle/>
        <a:p>
          <a:r>
            <a:rPr lang="fr-FR" b="1"/>
            <a:t>Fourniture du service et support</a:t>
          </a:r>
          <a:r>
            <a:rPr lang="fr-FR"/>
            <a:t> (13 processus) :</a:t>
          </a:r>
          <a:br>
            <a:rPr lang="fr-FR"/>
          </a:br>
          <a:r>
            <a:rPr lang="fr-FR"/>
            <a:t>Comment garantir l'efficacité des systèmes technologiques en action ?</a:t>
          </a:r>
          <a:endParaRPr lang="en-US"/>
        </a:p>
      </dgm:t>
    </dgm:pt>
    <dgm:pt modelId="{2F00687B-D819-498B-92EE-3B9D474CAFB8}" type="parTrans" cxnId="{B489C460-030B-430E-B6E3-53B39D94BE7B}">
      <dgm:prSet/>
      <dgm:spPr/>
      <dgm:t>
        <a:bodyPr/>
        <a:lstStyle/>
        <a:p>
          <a:endParaRPr lang="en-US"/>
        </a:p>
      </dgm:t>
    </dgm:pt>
    <dgm:pt modelId="{62F160EB-62C7-41E4-A9E6-0C612C806B5E}" type="sibTrans" cxnId="{B489C460-030B-430E-B6E3-53B39D94BE7B}">
      <dgm:prSet/>
      <dgm:spPr/>
      <dgm:t>
        <a:bodyPr/>
        <a:lstStyle/>
        <a:p>
          <a:endParaRPr lang="en-US"/>
        </a:p>
      </dgm:t>
    </dgm:pt>
    <dgm:pt modelId="{9559CA74-D0E3-4A99-902F-E41DA4E31862}">
      <dgm:prSet/>
      <dgm:spPr/>
      <dgm:t>
        <a:bodyPr/>
        <a:lstStyle/>
        <a:p>
          <a:r>
            <a:rPr lang="fr-FR" b="1"/>
            <a:t>Surveillance</a:t>
          </a:r>
          <a:r>
            <a:rPr lang="fr-FR"/>
            <a:t> (4 processus) :</a:t>
          </a:r>
          <a:br>
            <a:rPr lang="fr-FR"/>
          </a:br>
          <a:r>
            <a:rPr lang="fr-FR"/>
            <a:t>Comment s'assurer que la solution mise en œuvre corresponde bien aux besoins de l'entreprise dans une perspective stratégique ?</a:t>
          </a:r>
          <a:endParaRPr lang="en-US"/>
        </a:p>
      </dgm:t>
    </dgm:pt>
    <dgm:pt modelId="{94FEA116-B8FC-45A9-BEFB-17716EE9A306}" type="parTrans" cxnId="{1C0356B8-94D4-4842-942F-14E8516C2834}">
      <dgm:prSet/>
      <dgm:spPr/>
      <dgm:t>
        <a:bodyPr/>
        <a:lstStyle/>
        <a:p>
          <a:endParaRPr lang="en-US"/>
        </a:p>
      </dgm:t>
    </dgm:pt>
    <dgm:pt modelId="{836869BA-1D96-4914-A7E9-389AD8397B44}" type="sibTrans" cxnId="{1C0356B8-94D4-4842-942F-14E8516C2834}">
      <dgm:prSet/>
      <dgm:spPr/>
      <dgm:t>
        <a:bodyPr/>
        <a:lstStyle/>
        <a:p>
          <a:endParaRPr lang="en-US"/>
        </a:p>
      </dgm:t>
    </dgm:pt>
    <dgm:pt modelId="{5F236EDD-6563-486B-97ED-A320AD94FD8B}" type="pres">
      <dgm:prSet presAssocID="{E385C343-B414-4449-A081-D22EB4AC65DC}" presName="diagram" presStyleCnt="0">
        <dgm:presLayoutVars>
          <dgm:dir/>
          <dgm:resizeHandles val="exact"/>
        </dgm:presLayoutVars>
      </dgm:prSet>
      <dgm:spPr/>
    </dgm:pt>
    <dgm:pt modelId="{A1E4D9E2-D16D-4DB7-92DA-575B1A21387D}" type="pres">
      <dgm:prSet presAssocID="{0F1443B2-C28D-41FA-875B-7D5F3BF80DA4}" presName="node" presStyleLbl="node1" presStyleIdx="0" presStyleCnt="4">
        <dgm:presLayoutVars>
          <dgm:bulletEnabled val="1"/>
        </dgm:presLayoutVars>
      </dgm:prSet>
      <dgm:spPr/>
    </dgm:pt>
    <dgm:pt modelId="{799DBD2F-E90E-4C97-B11B-F50E3F35DCE5}" type="pres">
      <dgm:prSet presAssocID="{462375B4-2E9A-4B80-AB73-3AC3D162D721}" presName="sibTrans" presStyleLbl="sibTrans2D1" presStyleIdx="0" presStyleCnt="3"/>
      <dgm:spPr/>
    </dgm:pt>
    <dgm:pt modelId="{681E2480-B19B-4617-A3E8-0498A0218497}" type="pres">
      <dgm:prSet presAssocID="{462375B4-2E9A-4B80-AB73-3AC3D162D721}" presName="connectorText" presStyleLbl="sibTrans2D1" presStyleIdx="0" presStyleCnt="3"/>
      <dgm:spPr/>
    </dgm:pt>
    <dgm:pt modelId="{60ABB1D9-63B2-4F24-B13E-BF613EAE5365}" type="pres">
      <dgm:prSet presAssocID="{9E198A7B-9405-4D34-AF54-CF75758E5226}" presName="node" presStyleLbl="node1" presStyleIdx="1" presStyleCnt="4">
        <dgm:presLayoutVars>
          <dgm:bulletEnabled val="1"/>
        </dgm:presLayoutVars>
      </dgm:prSet>
      <dgm:spPr/>
    </dgm:pt>
    <dgm:pt modelId="{E223DED3-6D14-4759-8940-23B07DF91CC4}" type="pres">
      <dgm:prSet presAssocID="{E180D9FC-E041-4E64-8E16-22CB36898330}" presName="sibTrans" presStyleLbl="sibTrans2D1" presStyleIdx="1" presStyleCnt="3"/>
      <dgm:spPr/>
    </dgm:pt>
    <dgm:pt modelId="{9932389C-1BE2-4B4B-A4C0-C55459FEE405}" type="pres">
      <dgm:prSet presAssocID="{E180D9FC-E041-4E64-8E16-22CB36898330}" presName="connectorText" presStyleLbl="sibTrans2D1" presStyleIdx="1" presStyleCnt="3"/>
      <dgm:spPr/>
    </dgm:pt>
    <dgm:pt modelId="{EF033D0D-8CA2-4930-B8C4-28ADA20D2E3A}" type="pres">
      <dgm:prSet presAssocID="{D50BF191-6DCF-4E05-9735-D9E159C624BC}" presName="node" presStyleLbl="node1" presStyleIdx="2" presStyleCnt="4">
        <dgm:presLayoutVars>
          <dgm:bulletEnabled val="1"/>
        </dgm:presLayoutVars>
      </dgm:prSet>
      <dgm:spPr/>
    </dgm:pt>
    <dgm:pt modelId="{B36E73E0-3926-4898-BEAD-BB6CA35F6C32}" type="pres">
      <dgm:prSet presAssocID="{62F160EB-62C7-41E4-A9E6-0C612C806B5E}" presName="sibTrans" presStyleLbl="sibTrans2D1" presStyleIdx="2" presStyleCnt="3"/>
      <dgm:spPr/>
    </dgm:pt>
    <dgm:pt modelId="{E0E14E62-E252-4DF2-9B64-DEC99A673CF1}" type="pres">
      <dgm:prSet presAssocID="{62F160EB-62C7-41E4-A9E6-0C612C806B5E}" presName="connectorText" presStyleLbl="sibTrans2D1" presStyleIdx="2" presStyleCnt="3"/>
      <dgm:spPr/>
    </dgm:pt>
    <dgm:pt modelId="{AAD431A8-FD8B-4EBD-9C09-7B36DCE3CB6C}" type="pres">
      <dgm:prSet presAssocID="{9559CA74-D0E3-4A99-902F-E41DA4E31862}" presName="node" presStyleLbl="node1" presStyleIdx="3" presStyleCnt="4">
        <dgm:presLayoutVars>
          <dgm:bulletEnabled val="1"/>
        </dgm:presLayoutVars>
      </dgm:prSet>
      <dgm:spPr/>
    </dgm:pt>
  </dgm:ptLst>
  <dgm:cxnLst>
    <dgm:cxn modelId="{36045634-0620-4960-9206-D491756BA150}" type="presOf" srcId="{0F1443B2-C28D-41FA-875B-7D5F3BF80DA4}" destId="{A1E4D9E2-D16D-4DB7-92DA-575B1A21387D}" srcOrd="0" destOrd="0" presId="urn:microsoft.com/office/officeart/2005/8/layout/process5"/>
    <dgm:cxn modelId="{B489C460-030B-430E-B6E3-53B39D94BE7B}" srcId="{E385C343-B414-4449-A081-D22EB4AC65DC}" destId="{D50BF191-6DCF-4E05-9735-D9E159C624BC}" srcOrd="2" destOrd="0" parTransId="{2F00687B-D819-498B-92EE-3B9D474CAFB8}" sibTransId="{62F160EB-62C7-41E4-A9E6-0C612C806B5E}"/>
    <dgm:cxn modelId="{80C4E344-E5C3-4E7A-9094-3099E6261AE5}" type="presOf" srcId="{462375B4-2E9A-4B80-AB73-3AC3D162D721}" destId="{681E2480-B19B-4617-A3E8-0498A0218497}" srcOrd="1" destOrd="0" presId="urn:microsoft.com/office/officeart/2005/8/layout/process5"/>
    <dgm:cxn modelId="{68F4C270-9638-4059-B6AF-7CAD3DC0FA5E}" type="presOf" srcId="{462375B4-2E9A-4B80-AB73-3AC3D162D721}" destId="{799DBD2F-E90E-4C97-B11B-F50E3F35DCE5}" srcOrd="0" destOrd="0" presId="urn:microsoft.com/office/officeart/2005/8/layout/process5"/>
    <dgm:cxn modelId="{BDABB451-4653-408E-A2C0-9191FDA7F14F}" type="presOf" srcId="{E385C343-B414-4449-A081-D22EB4AC65DC}" destId="{5F236EDD-6563-486B-97ED-A320AD94FD8B}" srcOrd="0" destOrd="0" presId="urn:microsoft.com/office/officeart/2005/8/layout/process5"/>
    <dgm:cxn modelId="{EEEF797E-F915-4C2E-913A-628629A4AC5A}" type="presOf" srcId="{E180D9FC-E041-4E64-8E16-22CB36898330}" destId="{9932389C-1BE2-4B4B-A4C0-C55459FEE405}" srcOrd="1" destOrd="0" presId="urn:microsoft.com/office/officeart/2005/8/layout/process5"/>
    <dgm:cxn modelId="{31DFFBA1-8F70-449B-8FCA-5A184A361A3C}" type="presOf" srcId="{62F160EB-62C7-41E4-A9E6-0C612C806B5E}" destId="{B36E73E0-3926-4898-BEAD-BB6CA35F6C32}" srcOrd="0" destOrd="0" presId="urn:microsoft.com/office/officeart/2005/8/layout/process5"/>
    <dgm:cxn modelId="{778657A4-008B-4824-ABCF-E3FA3CFD48E1}" type="presOf" srcId="{9559CA74-D0E3-4A99-902F-E41DA4E31862}" destId="{AAD431A8-FD8B-4EBD-9C09-7B36DCE3CB6C}" srcOrd="0" destOrd="0" presId="urn:microsoft.com/office/officeart/2005/8/layout/process5"/>
    <dgm:cxn modelId="{1C0356B8-94D4-4842-942F-14E8516C2834}" srcId="{E385C343-B414-4449-A081-D22EB4AC65DC}" destId="{9559CA74-D0E3-4A99-902F-E41DA4E31862}" srcOrd="3" destOrd="0" parTransId="{94FEA116-B8FC-45A9-BEFB-17716EE9A306}" sibTransId="{836869BA-1D96-4914-A7E9-389AD8397B44}"/>
    <dgm:cxn modelId="{47E653C7-5B25-4435-872E-749A179A1C7F}" type="presOf" srcId="{E180D9FC-E041-4E64-8E16-22CB36898330}" destId="{E223DED3-6D14-4759-8940-23B07DF91CC4}" srcOrd="0" destOrd="0" presId="urn:microsoft.com/office/officeart/2005/8/layout/process5"/>
    <dgm:cxn modelId="{FC91ACCB-674C-4F90-8BF7-AD2EC5E86AC7}" type="presOf" srcId="{62F160EB-62C7-41E4-A9E6-0C612C806B5E}" destId="{E0E14E62-E252-4DF2-9B64-DEC99A673CF1}" srcOrd="1" destOrd="0" presId="urn:microsoft.com/office/officeart/2005/8/layout/process5"/>
    <dgm:cxn modelId="{CAAEDED0-18F1-4D18-B771-A9C541A3660B}" type="presOf" srcId="{9E198A7B-9405-4D34-AF54-CF75758E5226}" destId="{60ABB1D9-63B2-4F24-B13E-BF613EAE5365}" srcOrd="0" destOrd="0" presId="urn:microsoft.com/office/officeart/2005/8/layout/process5"/>
    <dgm:cxn modelId="{B3FABCD5-106D-4C97-8EF8-76C37ED5DF9F}" type="presOf" srcId="{D50BF191-6DCF-4E05-9735-D9E159C624BC}" destId="{EF033D0D-8CA2-4930-B8C4-28ADA20D2E3A}" srcOrd="0" destOrd="0" presId="urn:microsoft.com/office/officeart/2005/8/layout/process5"/>
    <dgm:cxn modelId="{184EE7DC-5275-43BE-92EF-A8C25C326B30}" srcId="{E385C343-B414-4449-A081-D22EB4AC65DC}" destId="{0F1443B2-C28D-41FA-875B-7D5F3BF80DA4}" srcOrd="0" destOrd="0" parTransId="{4DFAAC89-F1C8-4E27-8D3D-E0630BDE3869}" sibTransId="{462375B4-2E9A-4B80-AB73-3AC3D162D721}"/>
    <dgm:cxn modelId="{11B891F1-D062-4AB6-8C01-30C33D1FF141}" srcId="{E385C343-B414-4449-A081-D22EB4AC65DC}" destId="{9E198A7B-9405-4D34-AF54-CF75758E5226}" srcOrd="1" destOrd="0" parTransId="{730909F3-DBED-4AAA-8310-E94863ED3D54}" sibTransId="{E180D9FC-E041-4E64-8E16-22CB36898330}"/>
    <dgm:cxn modelId="{92D7CFEB-5965-4AFF-BBCE-37F94B16D27E}" type="presParOf" srcId="{5F236EDD-6563-486B-97ED-A320AD94FD8B}" destId="{A1E4D9E2-D16D-4DB7-92DA-575B1A21387D}" srcOrd="0" destOrd="0" presId="urn:microsoft.com/office/officeart/2005/8/layout/process5"/>
    <dgm:cxn modelId="{9311F4A3-D730-4BB0-8C59-B75E7855940A}" type="presParOf" srcId="{5F236EDD-6563-486B-97ED-A320AD94FD8B}" destId="{799DBD2F-E90E-4C97-B11B-F50E3F35DCE5}" srcOrd="1" destOrd="0" presId="urn:microsoft.com/office/officeart/2005/8/layout/process5"/>
    <dgm:cxn modelId="{EA4610D8-3FDA-4242-8D9C-CD90AA222BBD}" type="presParOf" srcId="{799DBD2F-E90E-4C97-B11B-F50E3F35DCE5}" destId="{681E2480-B19B-4617-A3E8-0498A0218497}" srcOrd="0" destOrd="0" presId="urn:microsoft.com/office/officeart/2005/8/layout/process5"/>
    <dgm:cxn modelId="{A71E704C-D368-43F5-97DB-F7D55D656159}" type="presParOf" srcId="{5F236EDD-6563-486B-97ED-A320AD94FD8B}" destId="{60ABB1D9-63B2-4F24-B13E-BF613EAE5365}" srcOrd="2" destOrd="0" presId="urn:microsoft.com/office/officeart/2005/8/layout/process5"/>
    <dgm:cxn modelId="{842D5B47-FC5E-40BD-B22C-C64B6804C970}" type="presParOf" srcId="{5F236EDD-6563-486B-97ED-A320AD94FD8B}" destId="{E223DED3-6D14-4759-8940-23B07DF91CC4}" srcOrd="3" destOrd="0" presId="urn:microsoft.com/office/officeart/2005/8/layout/process5"/>
    <dgm:cxn modelId="{FC3B7F2B-D428-4631-8330-11F7C5822B4B}" type="presParOf" srcId="{E223DED3-6D14-4759-8940-23B07DF91CC4}" destId="{9932389C-1BE2-4B4B-A4C0-C55459FEE405}" srcOrd="0" destOrd="0" presId="urn:microsoft.com/office/officeart/2005/8/layout/process5"/>
    <dgm:cxn modelId="{BF3D9A7D-81C7-4EFA-A0A7-759188A5BE3D}" type="presParOf" srcId="{5F236EDD-6563-486B-97ED-A320AD94FD8B}" destId="{EF033D0D-8CA2-4930-B8C4-28ADA20D2E3A}" srcOrd="4" destOrd="0" presId="urn:microsoft.com/office/officeart/2005/8/layout/process5"/>
    <dgm:cxn modelId="{BC779D88-CFE6-4CB0-A61D-5EFE0893F966}" type="presParOf" srcId="{5F236EDD-6563-486B-97ED-A320AD94FD8B}" destId="{B36E73E0-3926-4898-BEAD-BB6CA35F6C32}" srcOrd="5" destOrd="0" presId="urn:microsoft.com/office/officeart/2005/8/layout/process5"/>
    <dgm:cxn modelId="{043BBD88-4986-4587-A4C4-B4F6229CCF22}" type="presParOf" srcId="{B36E73E0-3926-4898-BEAD-BB6CA35F6C32}" destId="{E0E14E62-E252-4DF2-9B64-DEC99A673CF1}" srcOrd="0" destOrd="0" presId="urn:microsoft.com/office/officeart/2005/8/layout/process5"/>
    <dgm:cxn modelId="{2B128BF8-01AF-433D-8C63-187D65245560}" type="presParOf" srcId="{5F236EDD-6563-486B-97ED-A320AD94FD8B}" destId="{AAD431A8-FD8B-4EBD-9C09-7B36DCE3CB6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EF998-AC89-4179-BF4A-94D760B1A5BF}">
      <dsp:nvSpPr>
        <dsp:cNvPr id="0" name=""/>
        <dsp:cNvSpPr/>
      </dsp:nvSpPr>
      <dsp:spPr>
        <a:xfrm>
          <a:off x="0" y="2304415"/>
          <a:ext cx="10668000" cy="1511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a:t>….tout en développant la transparence.</a:t>
          </a:r>
          <a:endParaRPr lang="en-US" sz="1900" kern="1200"/>
        </a:p>
      </dsp:txBody>
      <dsp:txXfrm>
        <a:off x="0" y="2304415"/>
        <a:ext cx="10668000" cy="1511945"/>
      </dsp:txXfrm>
    </dsp:sp>
    <dsp:sp modelId="{41A606F5-F279-476D-BE1D-8FEC2167F0BF}">
      <dsp:nvSpPr>
        <dsp:cNvPr id="0" name=""/>
        <dsp:cNvSpPr/>
      </dsp:nvSpPr>
      <dsp:spPr>
        <a:xfrm rot="10800000">
          <a:off x="0" y="1721"/>
          <a:ext cx="10668000" cy="232537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a:t>La Gouvernance du SI est un processus de management, fondé sur des bonnes pratiques, qui permet à l’entreprise d’optimiser ses investissements informatiques dans le but de :</a:t>
          </a:r>
          <a:endParaRPr lang="en-US" sz="1900" kern="1200"/>
        </a:p>
      </dsp:txBody>
      <dsp:txXfrm rot="-10800000">
        <a:off x="0" y="1721"/>
        <a:ext cx="10668000" cy="816205"/>
      </dsp:txXfrm>
    </dsp:sp>
    <dsp:sp modelId="{A94A2BE3-A018-4DB3-B57F-EBB6F26A6470}">
      <dsp:nvSpPr>
        <dsp:cNvPr id="0" name=""/>
        <dsp:cNvSpPr/>
      </dsp:nvSpPr>
      <dsp:spPr>
        <a:xfrm>
          <a:off x="1302"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Contribuer à ses objectifs de création de valeur</a:t>
          </a:r>
          <a:endParaRPr lang="en-US" sz="1100" kern="1200"/>
        </a:p>
      </dsp:txBody>
      <dsp:txXfrm>
        <a:off x="1302" y="817927"/>
        <a:ext cx="2133079" cy="695286"/>
      </dsp:txXfrm>
    </dsp:sp>
    <dsp:sp modelId="{5C2CFB37-DAF1-4AA9-86A0-DFCB999E1173}">
      <dsp:nvSpPr>
        <dsp:cNvPr id="0" name=""/>
        <dsp:cNvSpPr/>
      </dsp:nvSpPr>
      <dsp:spPr>
        <a:xfrm>
          <a:off x="2134381"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Accroître la performance des processus informatiques </a:t>
          </a:r>
          <a:br>
            <a:rPr lang="fr-FR" sz="1100" kern="1200"/>
          </a:br>
          <a:r>
            <a:rPr lang="fr-FR" sz="1100" kern="1200"/>
            <a:t>et leur orientation clients </a:t>
          </a:r>
          <a:endParaRPr lang="en-US" sz="1100" kern="1200"/>
        </a:p>
      </dsp:txBody>
      <dsp:txXfrm>
        <a:off x="2134381" y="817927"/>
        <a:ext cx="2133079" cy="695286"/>
      </dsp:txXfrm>
    </dsp:sp>
    <dsp:sp modelId="{D9572958-4D32-4596-964F-DD5418CAF80C}">
      <dsp:nvSpPr>
        <dsp:cNvPr id="0" name=""/>
        <dsp:cNvSpPr/>
      </dsp:nvSpPr>
      <dsp:spPr>
        <a:xfrm>
          <a:off x="4267460"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Maîtriser les aspects financiers du système d’information </a:t>
          </a:r>
          <a:endParaRPr lang="en-US" sz="1100" kern="1200"/>
        </a:p>
      </dsp:txBody>
      <dsp:txXfrm>
        <a:off x="4267460" y="817927"/>
        <a:ext cx="2133079" cy="695286"/>
      </dsp:txXfrm>
    </dsp:sp>
    <dsp:sp modelId="{449B321D-D536-492E-8752-AF6B86433811}">
      <dsp:nvSpPr>
        <dsp:cNvPr id="0" name=""/>
        <dsp:cNvSpPr/>
      </dsp:nvSpPr>
      <dsp:spPr>
        <a:xfrm>
          <a:off x="6400539"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Développer les solutions et les compétences en SI dont l’entreprise aura besoin dans le futur </a:t>
          </a:r>
          <a:endParaRPr lang="en-US" sz="1100" kern="1200"/>
        </a:p>
      </dsp:txBody>
      <dsp:txXfrm>
        <a:off x="6400539" y="817927"/>
        <a:ext cx="2133079" cy="695286"/>
      </dsp:txXfrm>
    </dsp:sp>
    <dsp:sp modelId="{57ABC52D-BBC8-45C2-ACE9-9F24080F5B92}">
      <dsp:nvSpPr>
        <dsp:cNvPr id="0" name=""/>
        <dsp:cNvSpPr/>
      </dsp:nvSpPr>
      <dsp:spPr>
        <a:xfrm>
          <a:off x="8533618"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Garantir que les risques liés au système d’information sont sous contrôle</a:t>
          </a:r>
          <a:endParaRPr lang="en-US" sz="1100" kern="1200"/>
        </a:p>
      </dsp:txBody>
      <dsp:txXfrm>
        <a:off x="8533618" y="817927"/>
        <a:ext cx="2133079" cy="695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4D9E2-D16D-4DB7-92DA-575B1A21387D}">
      <dsp:nvSpPr>
        <dsp:cNvPr id="0" name=""/>
        <dsp:cNvSpPr/>
      </dsp:nvSpPr>
      <dsp:spPr>
        <a:xfrm>
          <a:off x="801141"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Planning et organisation</a:t>
          </a:r>
          <a:r>
            <a:rPr lang="fr-FR" sz="1200" kern="1200"/>
            <a:t> </a:t>
          </a:r>
          <a:r>
            <a:rPr lang="en-US" sz="1200" kern="1200"/>
            <a:t>(</a:t>
          </a:r>
          <a:r>
            <a:rPr lang="fr-FR" sz="1200" kern="1200"/>
            <a:t>10 processus</a:t>
          </a:r>
          <a:r>
            <a:rPr lang="en-US" sz="1200" kern="1200"/>
            <a:t>) :</a:t>
          </a:r>
          <a:br>
            <a:rPr lang="en-US" sz="1200" kern="1200"/>
          </a:br>
          <a:r>
            <a:rPr lang="fr-FR" sz="1200" kern="1200"/>
            <a:t>Comment utiliser les technologies afin que l'entreprise atteigne ses objectifs ?</a:t>
          </a:r>
          <a:endParaRPr lang="en-US" sz="1200" kern="1200"/>
        </a:p>
      </dsp:txBody>
      <dsp:txXfrm>
        <a:off x="843066" y="42394"/>
        <a:ext cx="2301864" cy="1347578"/>
      </dsp:txXfrm>
    </dsp:sp>
    <dsp:sp modelId="{799DBD2F-E90E-4C97-B11B-F50E3F35DCE5}">
      <dsp:nvSpPr>
        <dsp:cNvPr id="0" name=""/>
        <dsp:cNvSpPr/>
      </dsp:nvSpPr>
      <dsp:spPr>
        <a:xfrm>
          <a:off x="3396799" y="420355"/>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396799" y="538686"/>
        <a:ext cx="354040" cy="354995"/>
      </dsp:txXfrm>
    </dsp:sp>
    <dsp:sp modelId="{60ABB1D9-63B2-4F24-B13E-BF613EAE5365}">
      <dsp:nvSpPr>
        <dsp:cNvPr id="0" name=""/>
        <dsp:cNvSpPr/>
      </dsp:nvSpPr>
      <dsp:spPr>
        <a:xfrm>
          <a:off x="4141142"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Acquisition et mise en place</a:t>
          </a:r>
          <a:r>
            <a:rPr lang="fr-FR" sz="1200" kern="1200"/>
            <a:t> (7 processus) :</a:t>
          </a:r>
          <a:br>
            <a:rPr lang="fr-FR" sz="1200" kern="1200"/>
          </a:br>
          <a:r>
            <a:rPr lang="fr-FR" sz="1200" kern="1200"/>
            <a:t>Comment définir, acquérir et mettre en œuvre des technologies en adéquation avec les objectifs de l’entreprise ?</a:t>
          </a:r>
          <a:endParaRPr lang="en-US" sz="1200" kern="1200"/>
        </a:p>
      </dsp:txBody>
      <dsp:txXfrm>
        <a:off x="4183067" y="42394"/>
        <a:ext cx="2301864" cy="1347578"/>
      </dsp:txXfrm>
    </dsp:sp>
    <dsp:sp modelId="{E223DED3-6D14-4759-8940-23B07DF91CC4}">
      <dsp:nvSpPr>
        <dsp:cNvPr id="0" name=""/>
        <dsp:cNvSpPr/>
      </dsp:nvSpPr>
      <dsp:spPr>
        <a:xfrm>
          <a:off x="6736800" y="420355"/>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36800" y="538686"/>
        <a:ext cx="354040" cy="354995"/>
      </dsp:txXfrm>
    </dsp:sp>
    <dsp:sp modelId="{EF033D0D-8CA2-4930-B8C4-28ADA20D2E3A}">
      <dsp:nvSpPr>
        <dsp:cNvPr id="0" name=""/>
        <dsp:cNvSpPr/>
      </dsp:nvSpPr>
      <dsp:spPr>
        <a:xfrm>
          <a:off x="7481143"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Fourniture du service et support</a:t>
          </a:r>
          <a:r>
            <a:rPr lang="fr-FR" sz="1200" kern="1200"/>
            <a:t> (13 processus) :</a:t>
          </a:r>
          <a:br>
            <a:rPr lang="fr-FR" sz="1200" kern="1200"/>
          </a:br>
          <a:r>
            <a:rPr lang="fr-FR" sz="1200" kern="1200"/>
            <a:t>Comment garantir l'efficacité des systèmes technologiques en action ?</a:t>
          </a:r>
          <a:endParaRPr lang="en-US" sz="1200" kern="1200"/>
        </a:p>
      </dsp:txBody>
      <dsp:txXfrm>
        <a:off x="7523068" y="42394"/>
        <a:ext cx="2301864" cy="1347578"/>
      </dsp:txXfrm>
    </dsp:sp>
    <dsp:sp modelId="{B36E73E0-3926-4898-BEAD-BB6CA35F6C32}">
      <dsp:nvSpPr>
        <dsp:cNvPr id="0" name=""/>
        <dsp:cNvSpPr/>
      </dsp:nvSpPr>
      <dsp:spPr>
        <a:xfrm rot="5400000">
          <a:off x="8421115" y="1598898"/>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496504" y="1641841"/>
        <a:ext cx="354995" cy="354040"/>
      </dsp:txXfrm>
    </dsp:sp>
    <dsp:sp modelId="{AAD431A8-FD8B-4EBD-9C09-7B36DCE3CB6C}">
      <dsp:nvSpPr>
        <dsp:cNvPr id="0" name=""/>
        <dsp:cNvSpPr/>
      </dsp:nvSpPr>
      <dsp:spPr>
        <a:xfrm>
          <a:off x="7481143" y="2386184"/>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Surveillance</a:t>
          </a:r>
          <a:r>
            <a:rPr lang="fr-FR" sz="1200" kern="1200"/>
            <a:t> (4 processus) :</a:t>
          </a:r>
          <a:br>
            <a:rPr lang="fr-FR" sz="1200" kern="1200"/>
          </a:br>
          <a:r>
            <a:rPr lang="fr-FR" sz="1200" kern="1200"/>
            <a:t>Comment s'assurer que la solution mise en œuvre corresponde bien aux besoins de l'entreprise dans une perspective stratégique ?</a:t>
          </a:r>
          <a:endParaRPr lang="en-US" sz="1200" kern="1200"/>
        </a:p>
      </dsp:txBody>
      <dsp:txXfrm>
        <a:off x="7523068" y="2428109"/>
        <a:ext cx="2301864" cy="13475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13440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91343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068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99038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735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30931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45595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511534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51958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28319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12/7/2023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21237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12/7/2023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a:t>
            </a:fld>
            <a:endParaRPr lang="en-US"/>
          </a:p>
        </p:txBody>
      </p:sp>
    </p:spTree>
    <p:extLst>
      <p:ext uri="{BB962C8B-B14F-4D97-AF65-F5344CB8AC3E}">
        <p14:creationId xmlns:p14="http://schemas.microsoft.com/office/powerpoint/2010/main" val="643449581"/>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si.ec-lyon.fr/organisation/organigramm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shworks.com/fr/freshservice/itil/"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freshworks.com/fr/digitalisation-des-entreprises-defis-blog/" TargetMode="External"/><Relationship Id="rId5" Type="http://schemas.openxmlformats.org/officeDocument/2006/relationships/hyperlink" Target="https://www.freshworks.com/fr/freshservice/qu-est-ce-que-l-itsm/" TargetMode="External"/><Relationship Id="rId4" Type="http://schemas.openxmlformats.org/officeDocument/2006/relationships/hyperlink" Target="https://www.freshworks.com/freshservice/iti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shworks.com/fr/freshservice/it-service-desk-software/itil-ready-service-desk/"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2" name="Picture 3">
            <a:extLst>
              <a:ext uri="{FF2B5EF4-FFF2-40B4-BE49-F238E27FC236}">
                <a16:creationId xmlns:a16="http://schemas.microsoft.com/office/drawing/2014/main" id="{0FB3E3CB-79C4-1677-18F5-0D6CDAF1475C}"/>
              </a:ext>
            </a:extLst>
          </p:cNvPr>
          <p:cNvPicPr>
            <a:picLocks noChangeAspect="1"/>
          </p:cNvPicPr>
          <p:nvPr/>
        </p:nvPicPr>
        <p:blipFill rotWithShape="1">
          <a:blip r:embed="rId2"/>
          <a:srcRect t="15413"/>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ous-titre 2">
            <a:extLst>
              <a:ext uri="{FF2B5EF4-FFF2-40B4-BE49-F238E27FC236}">
                <a16:creationId xmlns:a16="http://schemas.microsoft.com/office/drawing/2014/main" id="{2AF6FF9E-5279-1B65-AB46-AC6706AAF036}"/>
              </a:ext>
            </a:extLst>
          </p:cNvPr>
          <p:cNvSpPr>
            <a:spLocks noGrp="1"/>
          </p:cNvSpPr>
          <p:nvPr>
            <p:ph type="subTitle" idx="1"/>
          </p:nvPr>
        </p:nvSpPr>
        <p:spPr>
          <a:xfrm>
            <a:off x="7619999" y="4571999"/>
            <a:ext cx="4294909" cy="1524000"/>
          </a:xfrm>
        </p:spPr>
        <p:txBody>
          <a:bodyPr anchor="b">
            <a:normAutofit/>
          </a:bodyPr>
          <a:lstStyle/>
          <a:p>
            <a:pPr algn="l"/>
            <a:r>
              <a:rPr lang="fr-FR" dirty="0"/>
              <a:t>Partie 1: La gouvernance des SI</a:t>
            </a:r>
          </a:p>
        </p:txBody>
      </p:sp>
      <p:sp>
        <p:nvSpPr>
          <p:cNvPr id="2" name="Titre 1">
            <a:extLst>
              <a:ext uri="{FF2B5EF4-FFF2-40B4-BE49-F238E27FC236}">
                <a16:creationId xmlns:a16="http://schemas.microsoft.com/office/drawing/2014/main" id="{CD80106A-FE86-8EB1-4E4B-6699C4BD1117}"/>
              </a:ext>
            </a:extLst>
          </p:cNvPr>
          <p:cNvSpPr>
            <a:spLocks noGrp="1"/>
          </p:cNvSpPr>
          <p:nvPr>
            <p:ph type="ctrTitle"/>
          </p:nvPr>
        </p:nvSpPr>
        <p:spPr>
          <a:xfrm>
            <a:off x="7620000" y="2299787"/>
            <a:ext cx="3810000" cy="2286000"/>
          </a:xfrm>
        </p:spPr>
        <p:txBody>
          <a:bodyPr>
            <a:normAutofit/>
          </a:bodyPr>
          <a:lstStyle/>
          <a:p>
            <a:pPr algn="l"/>
            <a:r>
              <a:rPr lang="fr-FR" sz="4100"/>
              <a:t>Gouvernance et performance des SI</a:t>
            </a:r>
          </a:p>
        </p:txBody>
      </p:sp>
    </p:spTree>
    <p:extLst>
      <p:ext uri="{BB962C8B-B14F-4D97-AF65-F5344CB8AC3E}">
        <p14:creationId xmlns:p14="http://schemas.microsoft.com/office/powerpoint/2010/main" val="261920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D0A975-0F3F-00E2-89F3-AD16639862A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8906814-B3F7-B24B-1A86-8FE83F839AF1}"/>
              </a:ext>
            </a:extLst>
          </p:cNvPr>
          <p:cNvSpPr>
            <a:spLocks noGrp="1"/>
          </p:cNvSpPr>
          <p:nvPr>
            <p:ph idx="1"/>
          </p:nvPr>
        </p:nvSpPr>
        <p:spPr/>
        <p:txBody>
          <a:bodyPr/>
          <a:lstStyle/>
          <a:p>
            <a:pPr marL="0" indent="0">
              <a:buNone/>
            </a:pPr>
            <a:r>
              <a:rPr lang="fr-FR" dirty="0"/>
              <a:t>La fonction informatique peut également être assurée par :</a:t>
            </a:r>
          </a:p>
          <a:p>
            <a:pPr marL="0" indent="0">
              <a:buNone/>
            </a:pPr>
            <a:r>
              <a:rPr lang="fr-FR" dirty="0"/>
              <a:t> Une Direction Informatique à la vision plus technique </a:t>
            </a:r>
          </a:p>
          <a:p>
            <a:pPr marL="0" indent="0">
              <a:buNone/>
            </a:pPr>
            <a:r>
              <a:rPr lang="fr-FR" dirty="0"/>
              <a:t>Un informaticien unique </a:t>
            </a:r>
          </a:p>
          <a:p>
            <a:pPr marL="0" indent="0">
              <a:buNone/>
            </a:pPr>
            <a:r>
              <a:rPr lang="fr-FR" dirty="0"/>
              <a:t>Une gestion intégralement externalisée de son SI . La fonction informatique doit être adaptée à la taille et à la configuration de l’organisation.</a:t>
            </a:r>
          </a:p>
        </p:txBody>
      </p:sp>
    </p:spTree>
    <p:extLst>
      <p:ext uri="{BB962C8B-B14F-4D97-AF65-F5344CB8AC3E}">
        <p14:creationId xmlns:p14="http://schemas.microsoft.com/office/powerpoint/2010/main" val="222758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3AA52-60B0-3864-B542-9E59AFBD16AF}"/>
              </a:ext>
            </a:extLst>
          </p:cNvPr>
          <p:cNvSpPr>
            <a:spLocks noGrp="1"/>
          </p:cNvSpPr>
          <p:nvPr>
            <p:ph type="title"/>
          </p:nvPr>
        </p:nvSpPr>
        <p:spPr/>
        <p:txBody>
          <a:bodyPr/>
          <a:lstStyle/>
          <a:p>
            <a:r>
              <a:rPr lang="fr-FR" dirty="0"/>
              <a:t>Organisation d’une DSI</a:t>
            </a:r>
          </a:p>
        </p:txBody>
      </p:sp>
      <p:sp>
        <p:nvSpPr>
          <p:cNvPr id="3" name="Espace réservé du contenu 2">
            <a:extLst>
              <a:ext uri="{FF2B5EF4-FFF2-40B4-BE49-F238E27FC236}">
                <a16:creationId xmlns:a16="http://schemas.microsoft.com/office/drawing/2014/main" id="{BA4FB82A-835B-09A1-6B8A-EABBAA8F951B}"/>
              </a:ext>
            </a:extLst>
          </p:cNvPr>
          <p:cNvSpPr>
            <a:spLocks noGrp="1"/>
          </p:cNvSpPr>
          <p:nvPr>
            <p:ph idx="1"/>
          </p:nvPr>
        </p:nvSpPr>
        <p:spPr/>
        <p:txBody>
          <a:bodyPr/>
          <a:lstStyle/>
          <a:p>
            <a:r>
              <a:rPr lang="fr-FR" dirty="0"/>
              <a:t>Pole études: déploiement et évolution des applications</a:t>
            </a:r>
          </a:p>
          <a:p>
            <a:r>
              <a:rPr lang="fr-FR" dirty="0"/>
              <a:t>Pole </a:t>
            </a:r>
            <a:r>
              <a:rPr lang="fr-FR" dirty="0" err="1"/>
              <a:t>infrastructure:gestion</a:t>
            </a:r>
            <a:r>
              <a:rPr lang="fr-FR" dirty="0"/>
              <a:t> de l’infrastructure et exploitation des applications</a:t>
            </a:r>
          </a:p>
          <a:p>
            <a:r>
              <a:rPr lang="fr-FR" dirty="0"/>
              <a:t>Pole sécurité</a:t>
            </a:r>
          </a:p>
          <a:p>
            <a:r>
              <a:rPr lang="fr-FR" dirty="0"/>
              <a:t>Pole support (helpdesk)</a:t>
            </a:r>
          </a:p>
          <a:p>
            <a:endParaRPr lang="fr-FR" dirty="0"/>
          </a:p>
        </p:txBody>
      </p:sp>
    </p:spTree>
    <p:extLst>
      <p:ext uri="{BB962C8B-B14F-4D97-AF65-F5344CB8AC3E}">
        <p14:creationId xmlns:p14="http://schemas.microsoft.com/office/powerpoint/2010/main" val="12510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6" name="Content Placeholder 1029">
            <a:extLst>
              <a:ext uri="{FF2B5EF4-FFF2-40B4-BE49-F238E27FC236}">
                <a16:creationId xmlns:a16="http://schemas.microsoft.com/office/drawing/2014/main" id="{4374191A-9548-4832-10EC-71F4F5A3BAB5}"/>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3CB09926-D9C9-4D68-90D4-A311BA61AC46}"/>
              </a:ext>
            </a:extLst>
          </p:cNvPr>
          <p:cNvSpPr>
            <a:spLocks noGrp="1"/>
          </p:cNvSpPr>
          <p:nvPr>
            <p:ph type="title"/>
          </p:nvPr>
        </p:nvSpPr>
        <p:spPr>
          <a:xfrm>
            <a:off x="762000" y="762000"/>
            <a:ext cx="5334000" cy="1524000"/>
          </a:xfrm>
        </p:spPr>
        <p:txBody>
          <a:bodyPr>
            <a:normAutofit/>
          </a:bodyPr>
          <a:lstStyle/>
          <a:p>
            <a:r>
              <a:rPr lang="fr-FR" sz="3200" dirty="0"/>
              <a:t>Organisation de la DSI</a:t>
            </a:r>
          </a:p>
        </p:txBody>
      </p:sp>
      <p:pic>
        <p:nvPicPr>
          <p:cNvPr id="1026" name="Picture 2" descr="Les différentes fonctions de la DSI  : assistance utilisateurs, pilotage de la dsi, relations fournisseurs, production et infra, support, expertise, études, fonctions transverses.">
            <a:extLst>
              <a:ext uri="{FF2B5EF4-FFF2-40B4-BE49-F238E27FC236}">
                <a16:creationId xmlns:a16="http://schemas.microsoft.com/office/drawing/2014/main" id="{2544EBC6-BF3D-27FA-A905-784915EB01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0" y="771525"/>
            <a:ext cx="5334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883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BC733-1B96-28E5-DC4E-57ED12D6655B}"/>
              </a:ext>
            </a:extLst>
          </p:cNvPr>
          <p:cNvSpPr>
            <a:spLocks noGrp="1"/>
          </p:cNvSpPr>
          <p:nvPr>
            <p:ph type="title"/>
          </p:nvPr>
        </p:nvSpPr>
        <p:spPr/>
        <p:txBody>
          <a:bodyPr/>
          <a:lstStyle/>
          <a:p>
            <a:r>
              <a:rPr lang="fr-FR" dirty="0"/>
              <a:t>exemple</a:t>
            </a:r>
          </a:p>
        </p:txBody>
      </p:sp>
      <p:sp>
        <p:nvSpPr>
          <p:cNvPr id="3" name="Espace réservé du contenu 2">
            <a:extLst>
              <a:ext uri="{FF2B5EF4-FFF2-40B4-BE49-F238E27FC236}">
                <a16:creationId xmlns:a16="http://schemas.microsoft.com/office/drawing/2014/main" id="{F710632C-0548-6A00-17E0-D07AAC0A3876}"/>
              </a:ext>
            </a:extLst>
          </p:cNvPr>
          <p:cNvSpPr>
            <a:spLocks noGrp="1"/>
          </p:cNvSpPr>
          <p:nvPr>
            <p:ph idx="1"/>
          </p:nvPr>
        </p:nvSpPr>
        <p:spPr/>
        <p:txBody>
          <a:bodyPr/>
          <a:lstStyle/>
          <a:p>
            <a:r>
              <a:rPr lang="fr-FR" dirty="0">
                <a:hlinkClick r:id="rId2"/>
              </a:rPr>
              <a:t>Organigramme – DSI (ec-lyon.fr)</a:t>
            </a:r>
            <a:endParaRPr lang="fr-FR" dirty="0"/>
          </a:p>
        </p:txBody>
      </p:sp>
    </p:spTree>
    <p:extLst>
      <p:ext uri="{BB962C8B-B14F-4D97-AF65-F5344CB8AC3E}">
        <p14:creationId xmlns:p14="http://schemas.microsoft.com/office/powerpoint/2010/main" val="182972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821A-E608-4C0D-AECA-7C275369643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746485F-48C9-2A2E-DB56-68C77ABA1706}"/>
              </a:ext>
            </a:extLst>
          </p:cNvPr>
          <p:cNvSpPr>
            <a:spLocks noGrp="1"/>
          </p:cNvSpPr>
          <p:nvPr>
            <p:ph idx="1"/>
          </p:nvPr>
        </p:nvSpPr>
        <p:spPr/>
        <p:txBody>
          <a:bodyPr>
            <a:normAutofit fontScale="92500"/>
          </a:bodyPr>
          <a:lstStyle/>
          <a:p>
            <a:r>
              <a:rPr lang="fr-FR" dirty="0"/>
              <a:t>Pour assurer le pilotage de ces fonctions, le directeur des systèmes d’information dispose de compétences:</a:t>
            </a:r>
          </a:p>
          <a:p>
            <a:pPr marL="0" indent="0">
              <a:buNone/>
            </a:pPr>
            <a:r>
              <a:rPr lang="fr-FR" dirty="0"/>
              <a:t> • Techniques. Sans être un expert de chaque technologie, le DSI doit avoir une compréhension d’ensemble des outils et technologies déployées. Il doit assurer une veille technique </a:t>
            </a:r>
          </a:p>
          <a:p>
            <a:pPr marL="0" indent="0">
              <a:buNone/>
            </a:pPr>
            <a:r>
              <a:rPr lang="fr-FR" dirty="0"/>
              <a:t>• Fonctionnelles. Les compétences Métier et fonctionnelles doivent permettre au DSI d’appréhender les besoins des utilisateurs..</a:t>
            </a:r>
          </a:p>
        </p:txBody>
      </p:sp>
    </p:spTree>
    <p:extLst>
      <p:ext uri="{BB962C8B-B14F-4D97-AF65-F5344CB8AC3E}">
        <p14:creationId xmlns:p14="http://schemas.microsoft.com/office/powerpoint/2010/main" val="171624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79E9D1-C832-1067-6289-105560001A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7BE99AB-C5E5-7049-210A-4FEDAC24B872}"/>
              </a:ext>
            </a:extLst>
          </p:cNvPr>
          <p:cNvSpPr>
            <a:spLocks noGrp="1"/>
          </p:cNvSpPr>
          <p:nvPr>
            <p:ph idx="1"/>
          </p:nvPr>
        </p:nvSpPr>
        <p:spPr/>
        <p:txBody>
          <a:bodyPr/>
          <a:lstStyle/>
          <a:p>
            <a:r>
              <a:rPr lang="fr-FR" dirty="0"/>
              <a:t> Managériales. En tant que fonction transversale, la DSI est en échange permanant avec les autres directions. Le DSI doit communiquer auprès de l’ensemble de l’entreprise. Il pilote ses équipes et s’assure de l’avancement des projets. Au-delà de ces compétences de base, des compétences juridiques, stratégiques ou financières sont également attendues</a:t>
            </a:r>
          </a:p>
        </p:txBody>
      </p:sp>
    </p:spTree>
    <p:extLst>
      <p:ext uri="{BB962C8B-B14F-4D97-AF65-F5344CB8AC3E}">
        <p14:creationId xmlns:p14="http://schemas.microsoft.com/office/powerpoint/2010/main" val="118624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45F9CB7C-03EE-D636-A37A-E337937581C1}"/>
              </a:ext>
            </a:extLst>
          </p:cNvPr>
          <p:cNvPicPr>
            <a:picLocks noChangeAspect="1"/>
          </p:cNvPicPr>
          <p:nvPr/>
        </p:nvPicPr>
        <p:blipFill rotWithShape="1">
          <a:blip r:embed="rId2"/>
          <a:srcRect l="25973" r="12254"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0BDEE91A-7171-C0D8-E496-17EC0F47C86D}"/>
              </a:ext>
            </a:extLst>
          </p:cNvPr>
          <p:cNvSpPr>
            <a:spLocks noGrp="1"/>
          </p:cNvSpPr>
          <p:nvPr>
            <p:ph idx="1"/>
          </p:nvPr>
        </p:nvSpPr>
        <p:spPr>
          <a:xfrm>
            <a:off x="6096000" y="2286000"/>
            <a:ext cx="5334000" cy="3810001"/>
          </a:xfrm>
        </p:spPr>
        <p:txBody>
          <a:bodyPr>
            <a:normAutofit/>
          </a:bodyPr>
          <a:lstStyle/>
          <a:p>
            <a:pPr>
              <a:lnSpc>
                <a:spcPct val="115000"/>
              </a:lnSpc>
            </a:pPr>
            <a:r>
              <a:rPr lang="fr-FR" sz="1700" dirty="0">
                <a:latin typeface="Inter"/>
              </a:rPr>
              <a:t>U</a:t>
            </a:r>
            <a:r>
              <a:rPr lang="fr-FR" sz="1700" b="0" i="0" dirty="0">
                <a:effectLst/>
                <a:latin typeface="Inter"/>
              </a:rPr>
              <a:t>n SI est bien plus qu’un simple agrégat de composants informatiques. Il s‘agit de </a:t>
            </a:r>
            <a:r>
              <a:rPr lang="fr-FR" sz="1700" b="1" i="0" dirty="0">
                <a:effectLst/>
                <a:latin typeface="Inter"/>
              </a:rPr>
              <a:t>l’outil central</a:t>
            </a:r>
            <a:r>
              <a:rPr lang="fr-FR" sz="1700" b="0" i="0" dirty="0">
                <a:effectLst/>
                <a:latin typeface="Inter"/>
              </a:rPr>
              <a:t> que les entreprises utilisent pour travailler au quotidien (système de paiement, réservation des trains, gestion des stocks) et générer de la valeur. Le système est donc en interface avec de nombreux acteurs qui interagissent avec lui, afin de remplir les fonctions ou missions pour lesquelles il a été conçu.</a:t>
            </a:r>
          </a:p>
          <a:p>
            <a:pPr>
              <a:lnSpc>
                <a:spcPct val="115000"/>
              </a:lnSpc>
            </a:pPr>
            <a:r>
              <a:rPr lang="fr-FR" sz="1700" b="0" i="0" dirty="0">
                <a:effectLst/>
                <a:latin typeface="Inter"/>
              </a:rPr>
              <a:t>On distingue des grandes catégories d’acteurs en interface avec un SI : les acteurs </a:t>
            </a:r>
            <a:r>
              <a:rPr lang="fr-FR" sz="1700" b="1" i="0" dirty="0">
                <a:effectLst/>
                <a:latin typeface="Inter"/>
              </a:rPr>
              <a:t>internes</a:t>
            </a:r>
            <a:r>
              <a:rPr lang="fr-FR" sz="1700" b="0" i="0" dirty="0">
                <a:effectLst/>
                <a:latin typeface="Inter"/>
              </a:rPr>
              <a:t> à l’organisation, mais également les acteurs </a:t>
            </a:r>
            <a:r>
              <a:rPr lang="fr-FR" sz="1700" b="1" i="0" dirty="0">
                <a:effectLst/>
                <a:latin typeface="Inter"/>
              </a:rPr>
              <a:t>externes</a:t>
            </a:r>
            <a:r>
              <a:rPr lang="fr-FR" sz="1700" b="0" i="0" dirty="0">
                <a:effectLst/>
                <a:latin typeface="Inter"/>
              </a:rPr>
              <a:t>.</a:t>
            </a:r>
          </a:p>
          <a:p>
            <a:pPr>
              <a:lnSpc>
                <a:spcPct val="115000"/>
              </a:lnSpc>
            </a:pPr>
            <a:endParaRPr lang="fr-FR" sz="1700" dirty="0"/>
          </a:p>
        </p:txBody>
      </p:sp>
      <p:sp>
        <p:nvSpPr>
          <p:cNvPr id="2" name="Titre 1">
            <a:extLst>
              <a:ext uri="{FF2B5EF4-FFF2-40B4-BE49-F238E27FC236}">
                <a16:creationId xmlns:a16="http://schemas.microsoft.com/office/drawing/2014/main" id="{6BF3BF47-20C2-FCCC-E330-F9177CA3C4A5}"/>
              </a:ext>
            </a:extLst>
          </p:cNvPr>
          <p:cNvSpPr>
            <a:spLocks noGrp="1"/>
          </p:cNvSpPr>
          <p:nvPr>
            <p:ph type="title"/>
          </p:nvPr>
        </p:nvSpPr>
        <p:spPr>
          <a:xfrm>
            <a:off x="6096000" y="762000"/>
            <a:ext cx="5334000" cy="1524000"/>
          </a:xfrm>
        </p:spPr>
        <p:txBody>
          <a:bodyPr>
            <a:normAutofit/>
          </a:bodyPr>
          <a:lstStyle/>
          <a:p>
            <a:r>
              <a:rPr lang="fr-FR" sz="3200"/>
              <a:t>Les interlocuteurs de la DSI</a:t>
            </a:r>
          </a:p>
        </p:txBody>
      </p:sp>
    </p:spTree>
    <p:extLst>
      <p:ext uri="{BB962C8B-B14F-4D97-AF65-F5344CB8AC3E}">
        <p14:creationId xmlns:p14="http://schemas.microsoft.com/office/powerpoint/2010/main" val="306378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nd groupe de parachutistes en vol">
            <a:extLst>
              <a:ext uri="{FF2B5EF4-FFF2-40B4-BE49-F238E27FC236}">
                <a16:creationId xmlns:a16="http://schemas.microsoft.com/office/drawing/2014/main" id="{643AC534-8A82-D111-9ECB-0B23C54D01D0}"/>
              </a:ext>
            </a:extLst>
          </p:cNvPr>
          <p:cNvPicPr>
            <a:picLocks noChangeAspect="1"/>
          </p:cNvPicPr>
          <p:nvPr/>
        </p:nvPicPr>
        <p:blipFill rotWithShape="1">
          <a:blip r:embed="rId2"/>
          <a:srcRect l="19813" r="18646"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21C90B6-EDF7-497D-F998-76B3326CA115}"/>
              </a:ext>
            </a:extLst>
          </p:cNvPr>
          <p:cNvSpPr>
            <a:spLocks noGrp="1"/>
          </p:cNvSpPr>
          <p:nvPr>
            <p:ph idx="1"/>
          </p:nvPr>
        </p:nvSpPr>
        <p:spPr>
          <a:xfrm>
            <a:off x="762000" y="2286000"/>
            <a:ext cx="5334000" cy="3810001"/>
          </a:xfrm>
        </p:spPr>
        <p:txBody>
          <a:bodyPr>
            <a:normAutofit/>
          </a:bodyPr>
          <a:lstStyle/>
          <a:p>
            <a:pPr>
              <a:lnSpc>
                <a:spcPct val="115000"/>
              </a:lnSpc>
            </a:pPr>
            <a:r>
              <a:rPr lang="fr-FR" sz="1800" b="0" i="0" dirty="0">
                <a:effectLst/>
                <a:latin typeface="Inter"/>
              </a:rPr>
              <a:t>Ces acteurs internes sont les premiers à utiliser le système dans leurs tâches quotidiennes. Vus de la DSI, les acteurs internes peuvent être de différentes natures :</a:t>
            </a:r>
          </a:p>
          <a:p>
            <a:pPr>
              <a:lnSpc>
                <a:spcPct val="115000"/>
              </a:lnSpc>
              <a:buFont typeface="Arial" panose="020B0604020202020204" pitchFamily="34" charset="0"/>
              <a:buChar char="•"/>
            </a:pPr>
            <a:r>
              <a:rPr lang="fr-FR" sz="1800" b="0" i="0" dirty="0">
                <a:effectLst/>
                <a:latin typeface="Inter"/>
              </a:rPr>
              <a:t>En premier lieu, les </a:t>
            </a:r>
            <a:r>
              <a:rPr lang="fr-FR" sz="1800" b="1" i="0" dirty="0">
                <a:effectLst/>
                <a:latin typeface="Inter"/>
              </a:rPr>
              <a:t>utilisateurs</a:t>
            </a:r>
            <a:r>
              <a:rPr lang="fr-FR" sz="1800" b="0" i="0" dirty="0">
                <a:effectLst/>
                <a:latin typeface="Inter"/>
              </a:rPr>
              <a:t>, qui ont besoin du SI pour réaliser leur mission quotidienne, atteindre leurs objectifs et monter en compétences dans leur métier. Ils ont été formés à l’utilisation du SI, et utilisent quotidiennement ses services pour réaliser leurs missions.</a:t>
            </a:r>
          </a:p>
          <a:p>
            <a:pPr>
              <a:lnSpc>
                <a:spcPct val="115000"/>
              </a:lnSpc>
            </a:pPr>
            <a:endParaRPr lang="fr-FR" sz="1100" dirty="0"/>
          </a:p>
        </p:txBody>
      </p:sp>
      <p:sp>
        <p:nvSpPr>
          <p:cNvPr id="2" name="Titre 1">
            <a:extLst>
              <a:ext uri="{FF2B5EF4-FFF2-40B4-BE49-F238E27FC236}">
                <a16:creationId xmlns:a16="http://schemas.microsoft.com/office/drawing/2014/main" id="{9D3034AA-9934-8FCC-3C7B-6AE50C44A155}"/>
              </a:ext>
            </a:extLst>
          </p:cNvPr>
          <p:cNvSpPr>
            <a:spLocks noGrp="1"/>
          </p:cNvSpPr>
          <p:nvPr>
            <p:ph type="title"/>
          </p:nvPr>
        </p:nvSpPr>
        <p:spPr>
          <a:xfrm>
            <a:off x="762000" y="762000"/>
            <a:ext cx="5334000" cy="1524000"/>
          </a:xfrm>
        </p:spPr>
        <p:txBody>
          <a:bodyPr>
            <a:normAutofit/>
          </a:bodyPr>
          <a:lstStyle/>
          <a:p>
            <a:r>
              <a:rPr lang="fr-FR" sz="3200" dirty="0"/>
              <a:t>Les acteurs internes</a:t>
            </a:r>
          </a:p>
        </p:txBody>
      </p:sp>
    </p:spTree>
    <p:extLst>
      <p:ext uri="{BB962C8B-B14F-4D97-AF65-F5344CB8AC3E}">
        <p14:creationId xmlns:p14="http://schemas.microsoft.com/office/powerpoint/2010/main" val="2564344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nd groupe de parachutistes en vol">
            <a:extLst>
              <a:ext uri="{FF2B5EF4-FFF2-40B4-BE49-F238E27FC236}">
                <a16:creationId xmlns:a16="http://schemas.microsoft.com/office/drawing/2014/main" id="{AAC9272C-0EEF-1344-780E-A50B0F165B6A}"/>
              </a:ext>
            </a:extLst>
          </p:cNvPr>
          <p:cNvPicPr>
            <a:picLocks noChangeAspect="1"/>
          </p:cNvPicPr>
          <p:nvPr/>
        </p:nvPicPr>
        <p:blipFill rotWithShape="1">
          <a:blip r:embed="rId2"/>
          <a:srcRect l="19813" r="18646"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128AA91B-1B82-0A5D-3898-D5FB47AE58BA}"/>
              </a:ext>
            </a:extLst>
          </p:cNvPr>
          <p:cNvSpPr>
            <a:spLocks noGrp="1"/>
          </p:cNvSpPr>
          <p:nvPr>
            <p:ph idx="1"/>
          </p:nvPr>
        </p:nvSpPr>
        <p:spPr>
          <a:xfrm>
            <a:off x="6096000" y="2286000"/>
            <a:ext cx="5334000" cy="3810001"/>
          </a:xfrm>
        </p:spPr>
        <p:txBody>
          <a:bodyPr>
            <a:normAutofit/>
          </a:bodyPr>
          <a:lstStyle/>
          <a:p>
            <a:pPr>
              <a:lnSpc>
                <a:spcPct val="115000"/>
              </a:lnSpc>
              <a:buFont typeface="Arial" panose="020B0604020202020204" pitchFamily="34" charset="0"/>
              <a:buChar char="•"/>
            </a:pPr>
            <a:r>
              <a:rPr lang="fr-FR" sz="1500" b="0" i="0">
                <a:effectLst/>
                <a:latin typeface="Inter"/>
              </a:rPr>
              <a:t>Disséminés dans les grandes organisations ou concentrés en une personne unique, on trouve parfois des </a:t>
            </a:r>
            <a:r>
              <a:rPr lang="fr-FR" sz="1500" b="1" i="0">
                <a:effectLst/>
                <a:latin typeface="Inter"/>
              </a:rPr>
              <a:t>correspondants informatiques</a:t>
            </a:r>
            <a:r>
              <a:rPr lang="fr-FR" sz="1500" b="0" i="0">
                <a:effectLst/>
                <a:latin typeface="Inter"/>
              </a:rPr>
              <a:t> utilisateurs, et le support informatique. Ils sont les référents pour l’exploitation du SI, accompagnent les utilisateurs internes dans leur utilisation quotidienne, et apportent un soutien de proximité.</a:t>
            </a:r>
          </a:p>
          <a:p>
            <a:pPr>
              <a:lnSpc>
                <a:spcPct val="115000"/>
              </a:lnSpc>
              <a:buFont typeface="Arial" panose="020B0604020202020204" pitchFamily="34" charset="0"/>
              <a:buChar char="•"/>
            </a:pPr>
            <a:r>
              <a:rPr lang="fr-FR" sz="1500" b="0" i="0">
                <a:effectLst/>
                <a:latin typeface="Inter"/>
              </a:rPr>
              <a:t>On l’oublie souvent, mais la </a:t>
            </a:r>
            <a:r>
              <a:rPr lang="fr-FR" sz="1500" b="1" i="0">
                <a:effectLst/>
                <a:latin typeface="Inter"/>
              </a:rPr>
              <a:t>direction de l’entreprise</a:t>
            </a:r>
            <a:r>
              <a:rPr lang="fr-FR" sz="1500" b="0" i="0">
                <a:effectLst/>
                <a:latin typeface="Inter"/>
              </a:rPr>
              <a:t> est un acteur interne clé : elle fixe la politique d’emploi du SI, dessine la stratégie de mise en œuvre et affecte les budgets. Elle arbitre également les besoins entre différentes directions.</a:t>
            </a:r>
          </a:p>
          <a:p>
            <a:pPr>
              <a:lnSpc>
                <a:spcPct val="115000"/>
              </a:lnSpc>
              <a:buFont typeface="Arial" panose="020B0604020202020204" pitchFamily="34" charset="0"/>
              <a:buChar char="•"/>
            </a:pPr>
            <a:r>
              <a:rPr lang="fr-FR" sz="1500" b="0" i="0">
                <a:effectLst/>
                <a:latin typeface="Inter"/>
              </a:rPr>
              <a:t>Enfin, on trouve les</a:t>
            </a:r>
            <a:r>
              <a:rPr lang="fr-FR" sz="1500" b="1" i="0">
                <a:effectLst/>
                <a:latin typeface="Inter"/>
              </a:rPr>
              <a:t> acteurs chargés du développement</a:t>
            </a:r>
            <a:r>
              <a:rPr lang="fr-FR" sz="1500" b="0" i="0">
                <a:effectLst/>
                <a:latin typeface="Inter"/>
              </a:rPr>
              <a:t>, des évolutions, des tests et de la mise en œuvre (utilisateur pilote, équipe projet informatique...).</a:t>
            </a:r>
          </a:p>
          <a:p>
            <a:pPr>
              <a:lnSpc>
                <a:spcPct val="115000"/>
              </a:lnSpc>
            </a:pPr>
            <a:endParaRPr lang="fr-FR" sz="1500"/>
          </a:p>
        </p:txBody>
      </p:sp>
      <p:sp>
        <p:nvSpPr>
          <p:cNvPr id="2" name="Titre 1">
            <a:extLst>
              <a:ext uri="{FF2B5EF4-FFF2-40B4-BE49-F238E27FC236}">
                <a16:creationId xmlns:a16="http://schemas.microsoft.com/office/drawing/2014/main" id="{72D171A4-0F22-B0E9-075E-04C1A25958DD}"/>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56386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usieurs points d’interrogation sur fond noir">
            <a:extLst>
              <a:ext uri="{FF2B5EF4-FFF2-40B4-BE49-F238E27FC236}">
                <a16:creationId xmlns:a16="http://schemas.microsoft.com/office/drawing/2014/main" id="{3C1674A4-0091-81FE-B039-8284948991EC}"/>
              </a:ext>
            </a:extLst>
          </p:cNvPr>
          <p:cNvPicPr>
            <a:picLocks noChangeAspect="1"/>
          </p:cNvPicPr>
          <p:nvPr/>
        </p:nvPicPr>
        <p:blipFill rotWithShape="1">
          <a:blip r:embed="rId2"/>
          <a:srcRect l="43548"/>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1FB96DF7-7FA2-9E21-18AD-63F6B95888EC}"/>
              </a:ext>
            </a:extLst>
          </p:cNvPr>
          <p:cNvSpPr>
            <a:spLocks noGrp="1"/>
          </p:cNvSpPr>
          <p:nvPr>
            <p:ph idx="1"/>
          </p:nvPr>
        </p:nvSpPr>
        <p:spPr>
          <a:xfrm>
            <a:off x="762000" y="1523999"/>
            <a:ext cx="5481782" cy="4673601"/>
          </a:xfrm>
        </p:spPr>
        <p:txBody>
          <a:bodyPr>
            <a:normAutofit/>
          </a:bodyPr>
          <a:lstStyle/>
          <a:p>
            <a:pPr>
              <a:lnSpc>
                <a:spcPct val="115000"/>
              </a:lnSpc>
            </a:pPr>
            <a:r>
              <a:rPr lang="fr-FR" sz="1500" b="0" i="0" dirty="0">
                <a:effectLst/>
                <a:latin typeface="Inter"/>
              </a:rPr>
              <a:t>Si vous pensez à cette question, il y a fort à parier que ceux qui vous viendront à l’esprit sont les </a:t>
            </a:r>
            <a:r>
              <a:rPr lang="fr-FR" sz="1500" b="1" i="0" dirty="0">
                <a:effectLst/>
                <a:latin typeface="Inter"/>
              </a:rPr>
              <a:t>clients</a:t>
            </a:r>
            <a:r>
              <a:rPr lang="fr-FR" sz="1500" b="0" i="0" dirty="0">
                <a:effectLst/>
                <a:latin typeface="Inter"/>
              </a:rPr>
              <a:t> de l’entreprise. Vous aurez raison ! Cette interaction est souvent clé pour les entreprises. Le maître mot dans cette relation est la </a:t>
            </a:r>
            <a:r>
              <a:rPr lang="fr-FR" sz="1500" b="1" i="0" dirty="0">
                <a:effectLst/>
                <a:latin typeface="Inter"/>
              </a:rPr>
              <a:t>connectivité</a:t>
            </a:r>
            <a:r>
              <a:rPr lang="fr-FR" sz="1500" b="0" i="0" dirty="0">
                <a:effectLst/>
                <a:latin typeface="Inter"/>
              </a:rPr>
              <a:t>. En effet, un SI simple et adapté est garant d’une relation client solide, et contribue donc à générer des profits pour l’entreprise.</a:t>
            </a:r>
          </a:p>
          <a:p>
            <a:pPr>
              <a:lnSpc>
                <a:spcPct val="115000"/>
              </a:lnSpc>
            </a:pPr>
            <a:endParaRPr lang="fr-FR" sz="1500" dirty="0">
              <a:latin typeface="Inter"/>
            </a:endParaRPr>
          </a:p>
          <a:p>
            <a:pPr>
              <a:lnSpc>
                <a:spcPct val="115000"/>
              </a:lnSpc>
            </a:pPr>
            <a:r>
              <a:rPr lang="fr-FR" sz="1500" b="0" i="0" dirty="0">
                <a:effectLst/>
                <a:latin typeface="Inter"/>
              </a:rPr>
              <a:t> Dans ce cadre, les solutions logicielles </a:t>
            </a:r>
            <a:r>
              <a:rPr lang="fr-FR" sz="1500" b="0" i="0" dirty="0" err="1">
                <a:effectLst/>
                <a:latin typeface="Inter"/>
              </a:rPr>
              <a:t>proposées</a:t>
            </a:r>
            <a:r>
              <a:rPr lang="fr-FR" sz="1500" b="0" i="0" dirty="0">
                <a:effectLst/>
                <a:latin typeface="Inter"/>
              </a:rPr>
              <a:t> doivent pouvoir </a:t>
            </a:r>
            <a:r>
              <a:rPr lang="fr-FR" sz="1500" b="0" i="0" dirty="0" err="1">
                <a:effectLst/>
                <a:latin typeface="Inter"/>
              </a:rPr>
              <a:t>répondre</a:t>
            </a:r>
            <a:r>
              <a:rPr lang="fr-FR" sz="1500" b="0" i="0" dirty="0">
                <a:effectLst/>
                <a:latin typeface="Inter"/>
              </a:rPr>
              <a:t> aux besoins </a:t>
            </a:r>
            <a:r>
              <a:rPr lang="fr-FR" sz="1500" b="0" i="0" dirty="0" err="1">
                <a:effectLst/>
                <a:latin typeface="Inter"/>
              </a:rPr>
              <a:t>spécifiques</a:t>
            </a:r>
            <a:r>
              <a:rPr lang="fr-FR" sz="1500" b="0" i="0" dirty="0">
                <a:effectLst/>
                <a:latin typeface="Inter"/>
              </a:rPr>
              <a:t> d’alignement du SI de l’organisation cliente. Certains cas sont très simples, mais explicites : un client qui ne peut pas payer un service à cause d’un SI défaillant (terminal de paiement, application de facturation, connexion Internet ou machine hors service) n’achètera pas. D’où l’importance d’un SI fonctionnel et performant !</a:t>
            </a:r>
          </a:p>
          <a:p>
            <a:pPr>
              <a:lnSpc>
                <a:spcPct val="115000"/>
              </a:lnSpc>
            </a:pPr>
            <a:endParaRPr lang="fr-FR" sz="1500" dirty="0"/>
          </a:p>
        </p:txBody>
      </p:sp>
      <p:sp>
        <p:nvSpPr>
          <p:cNvPr id="2" name="Titre 1">
            <a:extLst>
              <a:ext uri="{FF2B5EF4-FFF2-40B4-BE49-F238E27FC236}">
                <a16:creationId xmlns:a16="http://schemas.microsoft.com/office/drawing/2014/main" id="{72272669-AACA-2014-E6AA-79895637BA05}"/>
              </a:ext>
            </a:extLst>
          </p:cNvPr>
          <p:cNvSpPr>
            <a:spLocks noGrp="1"/>
          </p:cNvSpPr>
          <p:nvPr>
            <p:ph type="title"/>
          </p:nvPr>
        </p:nvSpPr>
        <p:spPr>
          <a:xfrm>
            <a:off x="688109" y="300182"/>
            <a:ext cx="5334000" cy="1524000"/>
          </a:xfrm>
        </p:spPr>
        <p:txBody>
          <a:bodyPr>
            <a:normAutofit/>
          </a:bodyPr>
          <a:lstStyle/>
          <a:p>
            <a:r>
              <a:rPr lang="fr-FR" sz="3200" dirty="0"/>
              <a:t>Les acteurs externes</a:t>
            </a:r>
          </a:p>
        </p:txBody>
      </p:sp>
    </p:spTree>
    <p:extLst>
      <p:ext uri="{BB962C8B-B14F-4D97-AF65-F5344CB8AC3E}">
        <p14:creationId xmlns:p14="http://schemas.microsoft.com/office/powerpoint/2010/main" val="127516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descr="Une image contenant cercle, Caractère coloré, art&#10;&#10;Description générée automatiquement">
            <a:extLst>
              <a:ext uri="{FF2B5EF4-FFF2-40B4-BE49-F238E27FC236}">
                <a16:creationId xmlns:a16="http://schemas.microsoft.com/office/drawing/2014/main" id="{8CA71B9B-CE25-2BBF-1F6C-E4D6AC94E7EE}"/>
              </a:ext>
            </a:extLst>
          </p:cNvPr>
          <p:cNvPicPr>
            <a:picLocks noChangeAspect="1"/>
          </p:cNvPicPr>
          <p:nvPr/>
        </p:nvPicPr>
        <p:blipFill rotWithShape="1">
          <a:blip r:embed="rId2"/>
          <a:srcRect t="4835" b="7726"/>
          <a:stretch/>
        </p:blipFill>
        <p:spPr>
          <a:xfrm>
            <a:off x="20" y="10"/>
            <a:ext cx="12207220" cy="6857990"/>
          </a:xfrm>
          <a:prstGeom prst="rect">
            <a:avLst/>
          </a:prstGeom>
        </p:spPr>
      </p:pic>
      <p:sp>
        <p:nvSpPr>
          <p:cNvPr id="18" name="Freeform: Shape 17">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116827"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17358">
            <a:off x="6005381"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re 1">
            <a:extLst>
              <a:ext uri="{FF2B5EF4-FFF2-40B4-BE49-F238E27FC236}">
                <a16:creationId xmlns:a16="http://schemas.microsoft.com/office/drawing/2014/main" id="{8FB0333E-D1C4-9CC5-D52F-5D18D93581CF}"/>
              </a:ext>
            </a:extLst>
          </p:cNvPr>
          <p:cNvSpPr>
            <a:spLocks noGrp="1"/>
          </p:cNvSpPr>
          <p:nvPr>
            <p:ph type="title"/>
          </p:nvPr>
        </p:nvSpPr>
        <p:spPr>
          <a:xfrm>
            <a:off x="7124700" y="4108629"/>
            <a:ext cx="4305300" cy="1380335"/>
          </a:xfrm>
        </p:spPr>
        <p:txBody>
          <a:bodyPr vert="horz" lIns="91440" tIns="45720" rIns="91440" bIns="45720" rtlCol="0" anchor="b">
            <a:normAutofit/>
          </a:bodyPr>
          <a:lstStyle/>
          <a:p>
            <a:r>
              <a:rPr lang="en-US" sz="2800" kern="1200">
                <a:solidFill>
                  <a:schemeClr val="tx1"/>
                </a:solidFill>
                <a:latin typeface="+mj-lt"/>
                <a:ea typeface="+mj-ea"/>
                <a:cs typeface="+mj-cs"/>
              </a:rPr>
              <a:t>La fonction informatique dans l’organisation de l’entreprise</a:t>
            </a:r>
          </a:p>
        </p:txBody>
      </p:sp>
      <p:sp>
        <p:nvSpPr>
          <p:cNvPr id="4" name="Espace réservé du texte 3">
            <a:extLst>
              <a:ext uri="{FF2B5EF4-FFF2-40B4-BE49-F238E27FC236}">
                <a16:creationId xmlns:a16="http://schemas.microsoft.com/office/drawing/2014/main" id="{98DA5AFA-D353-C097-887C-CDE59D555C69}"/>
              </a:ext>
            </a:extLst>
          </p:cNvPr>
          <p:cNvSpPr>
            <a:spLocks noGrp="1"/>
          </p:cNvSpPr>
          <p:nvPr>
            <p:ph type="body" idx="1"/>
          </p:nvPr>
        </p:nvSpPr>
        <p:spPr>
          <a:xfrm>
            <a:off x="7124700" y="5514472"/>
            <a:ext cx="4305300" cy="822141"/>
          </a:xfrm>
        </p:spPr>
        <p:txBody>
          <a:bodyPr vert="horz" lIns="91440" tIns="45720" rIns="91440" bIns="45720" rtlCol="0">
            <a:normAutofit/>
          </a:bodyPr>
          <a:lstStyle/>
          <a:p>
            <a:endParaRPr lang="en-US" sz="2200"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78487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Entrepôt extérieur">
            <a:extLst>
              <a:ext uri="{FF2B5EF4-FFF2-40B4-BE49-F238E27FC236}">
                <a16:creationId xmlns:a16="http://schemas.microsoft.com/office/drawing/2014/main" id="{47FAEC62-EAF9-5507-D8AD-766CFC10DCD7}"/>
              </a:ext>
            </a:extLst>
          </p:cNvPr>
          <p:cNvPicPr>
            <a:picLocks noChangeAspect="1"/>
          </p:cNvPicPr>
          <p:nvPr/>
        </p:nvPicPr>
        <p:blipFill rotWithShape="1">
          <a:blip r:embed="rId2"/>
          <a:srcRect l="13656" r="24803"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7B16261-95F8-24EA-6ABC-BA65084F8043}"/>
              </a:ext>
            </a:extLst>
          </p:cNvPr>
          <p:cNvSpPr>
            <a:spLocks noGrp="1"/>
          </p:cNvSpPr>
          <p:nvPr>
            <p:ph idx="1"/>
          </p:nvPr>
        </p:nvSpPr>
        <p:spPr>
          <a:xfrm>
            <a:off x="6096000" y="2286000"/>
            <a:ext cx="5334000" cy="3810001"/>
          </a:xfrm>
        </p:spPr>
        <p:txBody>
          <a:bodyPr>
            <a:normAutofit/>
          </a:bodyPr>
          <a:lstStyle/>
          <a:p>
            <a:pPr>
              <a:lnSpc>
                <a:spcPct val="115000"/>
              </a:lnSpc>
            </a:pPr>
            <a:r>
              <a:rPr lang="fr-FR" sz="1500" b="0" i="0" dirty="0">
                <a:effectLst/>
                <a:latin typeface="Inter"/>
              </a:rPr>
              <a:t>Ensuite, on pourrait l’oublier, mais l’entreprise possède souvent des </a:t>
            </a:r>
            <a:r>
              <a:rPr lang="fr-FR" sz="1500" b="1" i="0" dirty="0">
                <a:effectLst/>
                <a:latin typeface="Inter"/>
              </a:rPr>
              <a:t>sous-traitants</a:t>
            </a:r>
            <a:r>
              <a:rPr lang="fr-FR" sz="1500" b="0" i="0" dirty="0">
                <a:effectLst/>
                <a:latin typeface="Inter"/>
              </a:rPr>
              <a:t>, qui ont également besoin d’un outil simple et ergonomique afin de répondre aux besoins de la société qui a externalisé une partie de son activité.</a:t>
            </a:r>
          </a:p>
          <a:p>
            <a:pPr>
              <a:lnSpc>
                <a:spcPct val="115000"/>
              </a:lnSpc>
            </a:pPr>
            <a:r>
              <a:rPr lang="fr-FR" sz="1500" b="0" i="0" dirty="0">
                <a:effectLst/>
                <a:latin typeface="Inter"/>
              </a:rPr>
              <a:t>Par exemple, une entreprise peut faire appel à une </a:t>
            </a:r>
            <a:r>
              <a:rPr lang="fr-FR" sz="1500" b="1" i="0" dirty="0">
                <a:effectLst/>
                <a:latin typeface="Inter"/>
              </a:rPr>
              <a:t>ESN</a:t>
            </a:r>
            <a:r>
              <a:rPr lang="fr-FR" sz="1500" b="0" i="0" dirty="0">
                <a:effectLst/>
                <a:latin typeface="Inter"/>
              </a:rPr>
              <a:t> (entreprise de service du numérique). Il s’agit d’une société experte dans le domaine des nouvelles technologies et de l’informatique. Elle peut englober plusieurs métiers (conseil, conception et réalisation d’outils, maintenance ou encore formation), et a pour objectif principal d’accompagner une entreprise cliente dans la réalisation de ses projets informatiques.</a:t>
            </a:r>
          </a:p>
          <a:p>
            <a:pPr>
              <a:lnSpc>
                <a:spcPct val="115000"/>
              </a:lnSpc>
            </a:pPr>
            <a:endParaRPr lang="fr-FR" sz="1500" dirty="0"/>
          </a:p>
        </p:txBody>
      </p:sp>
      <p:sp>
        <p:nvSpPr>
          <p:cNvPr id="2" name="Titre 1">
            <a:extLst>
              <a:ext uri="{FF2B5EF4-FFF2-40B4-BE49-F238E27FC236}">
                <a16:creationId xmlns:a16="http://schemas.microsoft.com/office/drawing/2014/main" id="{ADF7CA30-C044-B229-1097-26F0B9EB9BE0}"/>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44489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Vidéo 6" descr="Vision de bâtiments de bureaux et le ciel">
            <a:extLst>
              <a:ext uri="{FF2B5EF4-FFF2-40B4-BE49-F238E27FC236}">
                <a16:creationId xmlns:a16="http://schemas.microsoft.com/office/drawing/2014/main" id="{61A85104-5339-25C3-6AD0-EF8885FE0F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20" y="10"/>
            <a:ext cx="12207220" cy="6857990"/>
          </a:xfrm>
          <a:prstGeom prst="rect">
            <a:avLst/>
          </a:prstGeom>
        </p:spPr>
      </p:pic>
      <p:sp>
        <p:nvSpPr>
          <p:cNvPr id="13" name="Rectangle 12">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A1260E4E-53B6-EC43-8FC5-39BDE9F974A6}"/>
              </a:ext>
            </a:extLst>
          </p:cNvPr>
          <p:cNvSpPr>
            <a:spLocks noGrp="1"/>
          </p:cNvSpPr>
          <p:nvPr>
            <p:ph type="ctrTitle"/>
          </p:nvPr>
        </p:nvSpPr>
        <p:spPr>
          <a:xfrm>
            <a:off x="2091427" y="1454111"/>
            <a:ext cx="8009146" cy="2212848"/>
          </a:xfrm>
        </p:spPr>
        <p:txBody>
          <a:bodyPr>
            <a:normAutofit/>
          </a:bodyPr>
          <a:lstStyle/>
          <a:p>
            <a:r>
              <a:rPr lang="fr-FR" sz="4600"/>
              <a:t>La gouvernance des SI</a:t>
            </a:r>
          </a:p>
        </p:txBody>
      </p:sp>
      <p:sp>
        <p:nvSpPr>
          <p:cNvPr id="5" name="Sous-titre 4">
            <a:extLst>
              <a:ext uri="{FF2B5EF4-FFF2-40B4-BE49-F238E27FC236}">
                <a16:creationId xmlns:a16="http://schemas.microsoft.com/office/drawing/2014/main" id="{DCC34E9E-6BA2-3C9A-B038-0C14586F4155}"/>
              </a:ext>
            </a:extLst>
          </p:cNvPr>
          <p:cNvSpPr>
            <a:spLocks noGrp="1"/>
          </p:cNvSpPr>
          <p:nvPr>
            <p:ph type="subTitle" idx="1"/>
          </p:nvPr>
        </p:nvSpPr>
        <p:spPr>
          <a:xfrm>
            <a:off x="2891020" y="3749255"/>
            <a:ext cx="6409960" cy="1188720"/>
          </a:xfrm>
        </p:spPr>
        <p:txBody>
          <a:bodyPr>
            <a:normAutofit/>
          </a:bodyPr>
          <a:lstStyle/>
          <a:p>
            <a:endParaRPr lang="fr-FR">
              <a:solidFill>
                <a:schemeClr val="tx1">
                  <a:alpha val="80000"/>
                </a:schemeClr>
              </a:solidFill>
            </a:endParaRPr>
          </a:p>
        </p:txBody>
      </p:sp>
    </p:spTree>
    <p:extLst>
      <p:ext uri="{BB962C8B-B14F-4D97-AF65-F5344CB8AC3E}">
        <p14:creationId xmlns:p14="http://schemas.microsoft.com/office/powerpoint/2010/main" val="18193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Échec et mat dans une partie d'échecs">
            <a:extLst>
              <a:ext uri="{FF2B5EF4-FFF2-40B4-BE49-F238E27FC236}">
                <a16:creationId xmlns:a16="http://schemas.microsoft.com/office/drawing/2014/main" id="{0A26EDB5-2261-FA8C-B624-711A78A3EE05}"/>
              </a:ext>
            </a:extLst>
          </p:cNvPr>
          <p:cNvPicPr>
            <a:picLocks noChangeAspect="1"/>
          </p:cNvPicPr>
          <p:nvPr/>
        </p:nvPicPr>
        <p:blipFill rotWithShape="1">
          <a:blip r:embed="rId2"/>
          <a:srcRect l="13693" r="16204"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53A890B-3C44-19EA-A1FB-3179335F6B7A}"/>
              </a:ext>
            </a:extLst>
          </p:cNvPr>
          <p:cNvSpPr>
            <a:spLocks noGrp="1"/>
          </p:cNvSpPr>
          <p:nvPr>
            <p:ph idx="1"/>
          </p:nvPr>
        </p:nvSpPr>
        <p:spPr>
          <a:xfrm>
            <a:off x="6096000" y="2286000"/>
            <a:ext cx="5334000" cy="3810001"/>
          </a:xfrm>
        </p:spPr>
        <p:txBody>
          <a:bodyPr>
            <a:normAutofit fontScale="55000" lnSpcReduction="20000"/>
          </a:bodyPr>
          <a:lstStyle/>
          <a:p>
            <a:pPr marL="342900" indent="-342900" algn="just">
              <a:spcBef>
                <a:spcPct val="20000"/>
              </a:spcBef>
              <a:buClr>
                <a:schemeClr val="accent2"/>
              </a:buClr>
              <a:buSzPct val="80000"/>
              <a:buFont typeface="Wingdings" pitchFamily="2" charset="2"/>
              <a:buChar char="v"/>
              <a:defRPr/>
            </a:pPr>
            <a:r>
              <a:rPr lang="fr-FR" dirty="0"/>
              <a:t>Le terme « </a:t>
            </a:r>
            <a:r>
              <a:rPr lang="fr-FR" b="1" dirty="0"/>
              <a:t>Gouvernance</a:t>
            </a:r>
            <a:r>
              <a:rPr lang="fr-FR" dirty="0"/>
              <a:t> » désigne la capacité d'une organisation à être en mesure de contrôler et de réguler son propre fonctionnement afin d'éviter les conflits d'intérêts liés à la séparation entre :</a:t>
            </a:r>
          </a:p>
          <a:p>
            <a:pPr marL="800100" lvl="1" indent="-342900" algn="just">
              <a:spcBef>
                <a:spcPct val="20000"/>
              </a:spcBef>
              <a:buClr>
                <a:schemeClr val="accent2"/>
              </a:buClr>
              <a:buSzPct val="80000"/>
              <a:buFont typeface="Wingdings" pitchFamily="2" charset="2"/>
              <a:buChar char="Ø"/>
              <a:defRPr/>
            </a:pPr>
            <a:r>
              <a:rPr lang="fr-FR" dirty="0"/>
              <a:t>les ayants-droits (actionnaires, direction, conseil d’administration) </a:t>
            </a:r>
          </a:p>
          <a:p>
            <a:pPr marL="800100" lvl="1" indent="-342900" algn="just">
              <a:spcBef>
                <a:spcPct val="20000"/>
              </a:spcBef>
              <a:buClr>
                <a:schemeClr val="accent2"/>
              </a:buClr>
              <a:buSzPct val="80000"/>
              <a:buFont typeface="Wingdings" pitchFamily="2" charset="2"/>
              <a:buChar char="Ø"/>
              <a:defRPr/>
            </a:pPr>
            <a:r>
              <a:rPr lang="fr-FR" dirty="0"/>
              <a:t>et les acteurs (employés, les fournisseurs, les clients, les banques, l’environnement…). </a:t>
            </a:r>
          </a:p>
          <a:p>
            <a:pPr marL="800100" lvl="1" indent="-342900" algn="just">
              <a:spcBef>
                <a:spcPct val="20000"/>
              </a:spcBef>
              <a:buClr>
                <a:schemeClr val="accent2"/>
              </a:buClr>
              <a:buSzPct val="80000"/>
              <a:defRPr/>
            </a:pPr>
            <a:endParaRPr lang="fr-FR" dirty="0"/>
          </a:p>
          <a:p>
            <a:pPr marL="342900" indent="-342900" algn="just">
              <a:spcBef>
                <a:spcPct val="20000"/>
              </a:spcBef>
              <a:buClr>
                <a:schemeClr val="accent2"/>
              </a:buClr>
              <a:buSzPct val="80000"/>
              <a:buFont typeface="Wingdings" pitchFamily="2" charset="2"/>
              <a:buChar char="v"/>
              <a:defRPr/>
            </a:pPr>
            <a:r>
              <a:rPr lang="fr-FR" dirty="0"/>
              <a:t>Il s’agit de  privilégier le partenariat entre les différents acteurs.</a:t>
            </a:r>
          </a:p>
          <a:p>
            <a:pPr marL="342900" indent="-342900" algn="just">
              <a:spcBef>
                <a:spcPct val="20000"/>
              </a:spcBef>
              <a:buClr>
                <a:schemeClr val="accent2"/>
              </a:buClr>
              <a:buSzPct val="80000"/>
              <a:buFont typeface="Wingdings" pitchFamily="2" charset="2"/>
              <a:buChar char="v"/>
              <a:defRPr/>
            </a:pPr>
            <a:r>
              <a:rPr lang="fr-FR" dirty="0"/>
              <a:t>C’est l’art de </a:t>
            </a:r>
            <a:r>
              <a:rPr lang="fr-FR" b="1" dirty="0">
                <a:solidFill>
                  <a:schemeClr val="accent2"/>
                </a:solidFill>
              </a:rPr>
              <a:t>bien gouverner.</a:t>
            </a:r>
          </a:p>
        </p:txBody>
      </p:sp>
      <p:sp>
        <p:nvSpPr>
          <p:cNvPr id="2" name="Titre 1">
            <a:extLst>
              <a:ext uri="{FF2B5EF4-FFF2-40B4-BE49-F238E27FC236}">
                <a16:creationId xmlns:a16="http://schemas.microsoft.com/office/drawing/2014/main" id="{765C200C-F318-77BE-F178-BB638FD6529F}"/>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6802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16AE17-CFA5-1823-2F80-24A8295C97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9DA312D-9949-A9DF-561D-074AA3000A5F}"/>
              </a:ext>
            </a:extLst>
          </p:cNvPr>
          <p:cNvSpPr>
            <a:spLocks noGrp="1"/>
          </p:cNvSpPr>
          <p:nvPr>
            <p:ph idx="1"/>
          </p:nvPr>
        </p:nvSpPr>
        <p:spPr/>
        <p:txBody>
          <a:bodyPr>
            <a:normAutofit fontScale="85000" lnSpcReduction="20000"/>
          </a:bodyPr>
          <a:lstStyle/>
          <a:p>
            <a:pPr marL="88900" indent="-22225" algn="just">
              <a:buNone/>
            </a:pPr>
            <a:r>
              <a:rPr lang="fr-FR" sz="3200" dirty="0"/>
              <a:t>La « </a:t>
            </a:r>
            <a:r>
              <a:rPr lang="fr-FR" sz="3200" b="1" dirty="0"/>
              <a:t>Gouvernance des Systèmes d'Information</a:t>
            </a:r>
            <a:r>
              <a:rPr lang="fr-FR" sz="3200" dirty="0"/>
              <a:t> », renvoie aux moyens de gestion et de régulation des Systèmes d'Information (SI) mis en place dans une entreprise pour atteindre ses objectifs :</a:t>
            </a:r>
          </a:p>
          <a:p>
            <a:pPr marL="527050" lvl="1" indent="-22225" algn="just">
              <a:buFont typeface="Wingdings" pitchFamily="2" charset="2"/>
              <a:buChar char="v"/>
            </a:pPr>
            <a:r>
              <a:rPr lang="fr-FR" sz="2800" dirty="0"/>
              <a:t>Audit, </a:t>
            </a:r>
          </a:p>
          <a:p>
            <a:pPr marL="527050" lvl="1" indent="-22225" algn="just">
              <a:buFont typeface="Wingdings" pitchFamily="2" charset="2"/>
              <a:buChar char="v"/>
            </a:pPr>
            <a:r>
              <a:rPr lang="fr-FR" sz="2800" dirty="0"/>
              <a:t>Bonnes pratiques, </a:t>
            </a:r>
          </a:p>
          <a:p>
            <a:pPr marL="527050" lvl="1" indent="-22225" algn="just">
              <a:buFont typeface="Wingdings" pitchFamily="2" charset="2"/>
              <a:buChar char="v"/>
            </a:pPr>
            <a:r>
              <a:rPr lang="fr-FR" sz="2800" dirty="0"/>
              <a:t>Tableaux de bord, </a:t>
            </a:r>
          </a:p>
          <a:p>
            <a:pPr marL="527050" lvl="1" indent="-22225" algn="just">
              <a:buFont typeface="Wingdings" pitchFamily="2" charset="2"/>
              <a:buChar char="v"/>
            </a:pPr>
            <a:r>
              <a:rPr lang="fr-FR" sz="2800" dirty="0"/>
              <a:t>Benchmarking, </a:t>
            </a:r>
          </a:p>
          <a:p>
            <a:pPr marL="527050" lvl="1" indent="-22225" algn="just">
              <a:buFont typeface="Wingdings" pitchFamily="2" charset="2"/>
              <a:buChar char="v"/>
            </a:pPr>
            <a:r>
              <a:rPr lang="fr-FR" sz="2800" dirty="0"/>
              <a:t>Certification…</a:t>
            </a:r>
          </a:p>
          <a:p>
            <a:endParaRPr lang="fr-FR" dirty="0"/>
          </a:p>
        </p:txBody>
      </p:sp>
    </p:spTree>
    <p:extLst>
      <p:ext uri="{BB962C8B-B14F-4D97-AF65-F5344CB8AC3E}">
        <p14:creationId xmlns:p14="http://schemas.microsoft.com/office/powerpoint/2010/main" val="3344010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7C19A-F77D-B8D9-A043-665F84DF6519}"/>
              </a:ext>
            </a:extLst>
          </p:cNvPr>
          <p:cNvSpPr>
            <a:spLocks noGrp="1"/>
          </p:cNvSpPr>
          <p:nvPr>
            <p:ph type="title"/>
          </p:nvPr>
        </p:nvSpPr>
        <p:spPr/>
        <p:txBody>
          <a:bodyPr/>
          <a:lstStyle/>
          <a:p>
            <a:endParaRPr lang="fr-FR"/>
          </a:p>
        </p:txBody>
      </p:sp>
      <p:graphicFrame>
        <p:nvGraphicFramePr>
          <p:cNvPr id="13" name="Espace réservé du contenu 2">
            <a:extLst>
              <a:ext uri="{FF2B5EF4-FFF2-40B4-BE49-F238E27FC236}">
                <a16:creationId xmlns:a16="http://schemas.microsoft.com/office/drawing/2014/main" id="{8A49BAC9-26E2-80BA-57BB-2ABE00500B6E}"/>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75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sur des circuits imprimés illuminés">
            <a:extLst>
              <a:ext uri="{FF2B5EF4-FFF2-40B4-BE49-F238E27FC236}">
                <a16:creationId xmlns:a16="http://schemas.microsoft.com/office/drawing/2014/main" id="{84744C6E-C9DF-C457-7F78-2A27B0CCEA52}"/>
              </a:ext>
            </a:extLst>
          </p:cNvPr>
          <p:cNvPicPr>
            <a:picLocks noChangeAspect="1"/>
          </p:cNvPicPr>
          <p:nvPr/>
        </p:nvPicPr>
        <p:blipFill rotWithShape="1">
          <a:blip r:embed="rId2"/>
          <a:srcRect l="13742" r="20089"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BE7BB65-A2D3-C001-857E-26827FAE3B02}"/>
              </a:ext>
            </a:extLst>
          </p:cNvPr>
          <p:cNvSpPr>
            <a:spLocks noGrp="1"/>
          </p:cNvSpPr>
          <p:nvPr>
            <p:ph idx="1"/>
          </p:nvPr>
        </p:nvSpPr>
        <p:spPr>
          <a:xfrm>
            <a:off x="6096000" y="2286000"/>
            <a:ext cx="5334000" cy="3810001"/>
          </a:xfrm>
        </p:spPr>
        <p:txBody>
          <a:bodyPr>
            <a:normAutofit/>
          </a:bodyPr>
          <a:lstStyle/>
          <a:p>
            <a:pPr marL="342900" indent="-342900">
              <a:lnSpc>
                <a:spcPct val="115000"/>
              </a:lnSpc>
              <a:spcBef>
                <a:spcPct val="20000"/>
              </a:spcBef>
              <a:buClr>
                <a:schemeClr val="accent2"/>
              </a:buClr>
              <a:buSzPct val="80000"/>
              <a:buFont typeface="Wingdings" pitchFamily="2" charset="2"/>
              <a:buChar char="v"/>
            </a:pPr>
            <a:r>
              <a:rPr lang="fr-FR" sz="1300" dirty="0"/>
              <a:t>La Gouvernance des systèmes informatiques ou des Technologies de l’Information (IT </a:t>
            </a:r>
            <a:r>
              <a:rPr lang="fr-FR" sz="1300" dirty="0" err="1"/>
              <a:t>Governance</a:t>
            </a:r>
            <a:r>
              <a:rPr lang="fr-FR" sz="1300" dirty="0"/>
              <a:t>)  est axée sur la technologie de l’information et de la communication.</a:t>
            </a:r>
          </a:p>
          <a:p>
            <a:pPr marL="342900" indent="-342900">
              <a:lnSpc>
                <a:spcPct val="115000"/>
              </a:lnSpc>
              <a:spcBef>
                <a:spcPct val="20000"/>
              </a:spcBef>
              <a:buClr>
                <a:schemeClr val="accent2"/>
              </a:buClr>
              <a:buSzPct val="80000"/>
              <a:buFont typeface="Wingdings" pitchFamily="2" charset="2"/>
              <a:buChar char="v"/>
            </a:pPr>
            <a:r>
              <a:rPr lang="fr-FR" sz="1300" dirty="0"/>
              <a:t>Cette discipline, en phase avec les objectifs de l’entreprise, s’intéresse plus particulièrement à :</a:t>
            </a:r>
          </a:p>
          <a:p>
            <a:pPr marL="800100" lvl="1" indent="-342900">
              <a:lnSpc>
                <a:spcPct val="115000"/>
              </a:lnSpc>
              <a:spcBef>
                <a:spcPct val="20000"/>
              </a:spcBef>
              <a:buClr>
                <a:schemeClr val="accent2"/>
              </a:buClr>
              <a:buSzPct val="80000"/>
              <a:buFont typeface="Wingdings" pitchFamily="2" charset="2"/>
              <a:buChar char="Ø"/>
            </a:pPr>
            <a:r>
              <a:rPr lang="fr-FR" sz="1300" dirty="0"/>
              <a:t>la gestion des risques,</a:t>
            </a:r>
          </a:p>
          <a:p>
            <a:pPr marL="800100" lvl="1" indent="-342900">
              <a:lnSpc>
                <a:spcPct val="115000"/>
              </a:lnSpc>
              <a:spcBef>
                <a:spcPct val="20000"/>
              </a:spcBef>
              <a:buClr>
                <a:schemeClr val="accent2"/>
              </a:buClr>
              <a:buSzPct val="80000"/>
              <a:buFont typeface="Wingdings" pitchFamily="2" charset="2"/>
              <a:buChar char="Ø"/>
            </a:pPr>
            <a:r>
              <a:rPr lang="fr-FR" sz="1300" dirty="0"/>
              <a:t>l’optimisation des investissements et des ressources,</a:t>
            </a:r>
          </a:p>
          <a:p>
            <a:pPr marL="800100" lvl="1" indent="-342900">
              <a:lnSpc>
                <a:spcPct val="115000"/>
              </a:lnSpc>
              <a:spcBef>
                <a:spcPct val="20000"/>
              </a:spcBef>
              <a:buClr>
                <a:schemeClr val="accent2"/>
              </a:buClr>
              <a:buSzPct val="80000"/>
              <a:buFont typeface="Wingdings" pitchFamily="2" charset="2"/>
              <a:buChar char="Ø"/>
            </a:pPr>
            <a:r>
              <a:rPr lang="fr-FR" sz="1300" dirty="0"/>
              <a:t>la création de valeurs </a:t>
            </a:r>
          </a:p>
          <a:p>
            <a:pPr marL="800100" lvl="1" indent="-342900">
              <a:lnSpc>
                <a:spcPct val="115000"/>
              </a:lnSpc>
              <a:spcBef>
                <a:spcPct val="20000"/>
              </a:spcBef>
              <a:buClr>
                <a:schemeClr val="accent2"/>
              </a:buClr>
              <a:buSzPct val="80000"/>
              <a:buFont typeface="Wingdings" pitchFamily="2" charset="2"/>
              <a:buChar char="Ø"/>
            </a:pPr>
            <a:r>
              <a:rPr lang="fr-FR" sz="1300" dirty="0"/>
              <a:t>la performance des technologies de l’information.</a:t>
            </a:r>
          </a:p>
          <a:p>
            <a:pPr marL="342900" indent="-342900">
              <a:lnSpc>
                <a:spcPct val="115000"/>
              </a:lnSpc>
              <a:spcBef>
                <a:spcPct val="20000"/>
              </a:spcBef>
              <a:buClr>
                <a:schemeClr val="accent2"/>
              </a:buClr>
              <a:buSzPct val="80000"/>
              <a:buFont typeface="Wingdings" pitchFamily="2" charset="2"/>
              <a:buNone/>
            </a:pPr>
            <a:endParaRPr lang="fr-FR" sz="1300" b="1" dirty="0">
              <a:latin typeface="Arial" charset="0"/>
            </a:endParaRPr>
          </a:p>
          <a:p>
            <a:pPr marL="342900" indent="-342900">
              <a:lnSpc>
                <a:spcPct val="115000"/>
              </a:lnSpc>
              <a:spcBef>
                <a:spcPct val="20000"/>
              </a:spcBef>
              <a:buClr>
                <a:schemeClr val="accent2"/>
              </a:buClr>
              <a:buSzPct val="80000"/>
              <a:buFont typeface="Wingdings" pitchFamily="2" charset="2"/>
              <a:buNone/>
            </a:pPr>
            <a:r>
              <a:rPr lang="fr-FR" sz="1300" dirty="0"/>
              <a:t>Il s’agit d’une démarche de Management.</a:t>
            </a:r>
            <a:endParaRPr lang="fr-FR" sz="1300" b="1" dirty="0">
              <a:latin typeface="Arial" charset="0"/>
            </a:endParaRPr>
          </a:p>
          <a:p>
            <a:pPr>
              <a:lnSpc>
                <a:spcPct val="115000"/>
              </a:lnSpc>
            </a:pPr>
            <a:endParaRPr lang="fr-FR" sz="1300" dirty="0"/>
          </a:p>
        </p:txBody>
      </p:sp>
      <p:sp>
        <p:nvSpPr>
          <p:cNvPr id="2" name="Titre 1">
            <a:extLst>
              <a:ext uri="{FF2B5EF4-FFF2-40B4-BE49-F238E27FC236}">
                <a16:creationId xmlns:a16="http://schemas.microsoft.com/office/drawing/2014/main" id="{9A35352D-8A35-A647-EC6B-ED6868EAF830}"/>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80753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oupe montrant des performances en baisse">
            <a:extLst>
              <a:ext uri="{FF2B5EF4-FFF2-40B4-BE49-F238E27FC236}">
                <a16:creationId xmlns:a16="http://schemas.microsoft.com/office/drawing/2014/main" id="{BF83D56A-5714-7065-462D-66C5D3D35E6B}"/>
              </a:ext>
            </a:extLst>
          </p:cNvPr>
          <p:cNvPicPr>
            <a:picLocks noChangeAspect="1"/>
          </p:cNvPicPr>
          <p:nvPr/>
        </p:nvPicPr>
        <p:blipFill rotWithShape="1">
          <a:blip r:embed="rId2"/>
          <a:srcRect l="3831" r="34396"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1D0A26D-D085-8335-60BE-ED82AD9168DC}"/>
              </a:ext>
            </a:extLst>
          </p:cNvPr>
          <p:cNvSpPr>
            <a:spLocks noGrp="1"/>
          </p:cNvSpPr>
          <p:nvPr>
            <p:ph idx="1"/>
          </p:nvPr>
        </p:nvSpPr>
        <p:spPr>
          <a:xfrm>
            <a:off x="6096000" y="2286000"/>
            <a:ext cx="5334000" cy="3810001"/>
          </a:xfrm>
        </p:spPr>
        <p:txBody>
          <a:bodyPr>
            <a:normAutofit/>
          </a:bodyPr>
          <a:lstStyle/>
          <a:p>
            <a:pPr marL="342900" indent="-342900">
              <a:lnSpc>
                <a:spcPct val="115000"/>
              </a:lnSpc>
              <a:spcBef>
                <a:spcPct val="20000"/>
              </a:spcBef>
              <a:buClr>
                <a:schemeClr val="accent2"/>
              </a:buClr>
              <a:buSzPct val="80000"/>
              <a:buFont typeface="Wingdings" pitchFamily="2" charset="2"/>
              <a:buChar char="q"/>
              <a:defRPr/>
            </a:pPr>
            <a:r>
              <a:rPr lang="fr-FR" sz="2000" dirty="0">
                <a:latin typeface="Arial" charset="0"/>
              </a:rPr>
              <a:t>De nombreuses entreprises gèrent des actifs (personnes, argent, usines et relations clients), mais la technologie de l’information qui collecte, stocke et diffuse leurs données sur ces actifs les laisse perplexes.</a:t>
            </a:r>
          </a:p>
          <a:p>
            <a:pPr marL="342900" indent="-342900">
              <a:lnSpc>
                <a:spcPct val="115000"/>
              </a:lnSpc>
              <a:spcBef>
                <a:spcPct val="20000"/>
              </a:spcBef>
              <a:buClr>
                <a:schemeClr val="accent2"/>
              </a:buClr>
              <a:buSzPct val="80000"/>
              <a:buFont typeface="Wingdings" pitchFamily="2" charset="2"/>
              <a:buChar char="q"/>
              <a:defRPr/>
            </a:pPr>
            <a:r>
              <a:rPr lang="fr-FR" sz="2000" dirty="0">
                <a:latin typeface="Arial" charset="0"/>
              </a:rPr>
              <a:t>Pendant de nombreuses années, certaines entreprises ont réussi, malgré la faiblesse des pratiques de gestion des TI, mais ce n’est plus possible.</a:t>
            </a:r>
            <a:endParaRPr lang="fr-FR" sz="2000" dirty="0"/>
          </a:p>
          <a:p>
            <a:pPr>
              <a:lnSpc>
                <a:spcPct val="115000"/>
              </a:lnSpc>
            </a:pPr>
            <a:endParaRPr lang="fr-FR" sz="2000" dirty="0"/>
          </a:p>
        </p:txBody>
      </p:sp>
      <p:sp>
        <p:nvSpPr>
          <p:cNvPr id="2" name="Titre 1">
            <a:extLst>
              <a:ext uri="{FF2B5EF4-FFF2-40B4-BE49-F238E27FC236}">
                <a16:creationId xmlns:a16="http://schemas.microsoft.com/office/drawing/2014/main" id="{5E574EAC-69AD-37C8-B918-952CBC3FC3A1}"/>
              </a:ext>
            </a:extLst>
          </p:cNvPr>
          <p:cNvSpPr>
            <a:spLocks noGrp="1"/>
          </p:cNvSpPr>
          <p:nvPr>
            <p:ph type="title"/>
          </p:nvPr>
        </p:nvSpPr>
        <p:spPr>
          <a:xfrm>
            <a:off x="6096000" y="762000"/>
            <a:ext cx="5334000" cy="1524000"/>
          </a:xfrm>
        </p:spPr>
        <p:txBody>
          <a:bodyPr>
            <a:normAutofit/>
          </a:bodyPr>
          <a:lstStyle/>
          <a:p>
            <a:r>
              <a:rPr lang="fr-FR" sz="3200" dirty="0"/>
              <a:t>Gouvernance des SI: </a:t>
            </a:r>
            <a:r>
              <a:rPr lang="fr-FR" sz="3200" dirty="0" err="1"/>
              <a:t>orienter,évaluer,surveiller</a:t>
            </a:r>
            <a:endParaRPr lang="fr-FR" sz="3200" dirty="0"/>
          </a:p>
        </p:txBody>
      </p:sp>
    </p:spTree>
    <p:extLst>
      <p:ext uri="{BB962C8B-B14F-4D97-AF65-F5344CB8AC3E}">
        <p14:creationId xmlns:p14="http://schemas.microsoft.com/office/powerpoint/2010/main" val="146569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reau avec des éléments de productivité">
            <a:extLst>
              <a:ext uri="{FF2B5EF4-FFF2-40B4-BE49-F238E27FC236}">
                <a16:creationId xmlns:a16="http://schemas.microsoft.com/office/drawing/2014/main" id="{0822BA27-EC44-D470-907E-B1C793000187}"/>
              </a:ext>
            </a:extLst>
          </p:cNvPr>
          <p:cNvPicPr>
            <a:picLocks noChangeAspect="1"/>
          </p:cNvPicPr>
          <p:nvPr/>
        </p:nvPicPr>
        <p:blipFill rotWithShape="1">
          <a:blip r:embed="rId2"/>
          <a:srcRect l="26737" r="1149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3CBA3DA0-9D5C-E116-9088-D891E9EB6276}"/>
              </a:ext>
            </a:extLst>
          </p:cNvPr>
          <p:cNvSpPr>
            <a:spLocks noGrp="1"/>
          </p:cNvSpPr>
          <p:nvPr>
            <p:ph idx="1"/>
          </p:nvPr>
        </p:nvSpPr>
        <p:spPr>
          <a:xfrm>
            <a:off x="762000" y="2286000"/>
            <a:ext cx="5334000" cy="3810001"/>
          </a:xfrm>
        </p:spPr>
        <p:txBody>
          <a:bodyPr>
            <a:normAutofit/>
          </a:bodyPr>
          <a:lstStyle/>
          <a:p>
            <a:pPr eaLnBrk="1" hangingPunct="1">
              <a:lnSpc>
                <a:spcPct val="115000"/>
              </a:lnSpc>
            </a:pPr>
            <a:r>
              <a:rPr lang="fr-FR" altLang="es-ES" sz="2000" dirty="0"/>
              <a:t>"Les entreprises dont la gouvernance des pratiques informatiques est supérieure à la moyenne et qui poursuivent une stratégie spécifique génèrent 20% de bénéfices en plus que celles dont la gouvernance est médiocre "</a:t>
            </a:r>
          </a:p>
          <a:p>
            <a:pPr eaLnBrk="1" hangingPunct="1">
              <a:lnSpc>
                <a:spcPct val="115000"/>
              </a:lnSpc>
            </a:pPr>
            <a:r>
              <a:rPr lang="fr-FR" altLang="es-ES" sz="2000" dirty="0"/>
              <a:t>Quelle est la gouvernance de l'informatique? Avant, nous pouvons examiner ce qu'est la gouvernance d'entreprise</a:t>
            </a:r>
            <a:endParaRPr lang="fr-FR" sz="2000" dirty="0"/>
          </a:p>
        </p:txBody>
      </p:sp>
      <p:sp>
        <p:nvSpPr>
          <p:cNvPr id="2" name="Titre 1">
            <a:extLst>
              <a:ext uri="{FF2B5EF4-FFF2-40B4-BE49-F238E27FC236}">
                <a16:creationId xmlns:a16="http://schemas.microsoft.com/office/drawing/2014/main" id="{57C7F295-74B2-C2A5-EAA8-3EF427F262BC}"/>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514366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iers de devant et colonnes sur un bâtiment de ville majestueux">
            <a:extLst>
              <a:ext uri="{FF2B5EF4-FFF2-40B4-BE49-F238E27FC236}">
                <a16:creationId xmlns:a16="http://schemas.microsoft.com/office/drawing/2014/main" id="{CBA49201-0010-D67D-A154-15CD4F4EA21A}"/>
              </a:ext>
            </a:extLst>
          </p:cNvPr>
          <p:cNvPicPr>
            <a:picLocks noChangeAspect="1"/>
          </p:cNvPicPr>
          <p:nvPr/>
        </p:nvPicPr>
        <p:blipFill rotWithShape="1">
          <a:blip r:embed="rId2"/>
          <a:srcRect l="17938" r="2028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741E121E-4A5B-7E63-0B89-053596315335}"/>
              </a:ext>
            </a:extLst>
          </p:cNvPr>
          <p:cNvSpPr>
            <a:spLocks noGrp="1"/>
          </p:cNvSpPr>
          <p:nvPr>
            <p:ph idx="1"/>
          </p:nvPr>
        </p:nvSpPr>
        <p:spPr>
          <a:xfrm>
            <a:off x="762000" y="2286000"/>
            <a:ext cx="5334000" cy="3810001"/>
          </a:xfrm>
        </p:spPr>
        <p:txBody>
          <a:bodyPr>
            <a:normAutofit/>
          </a:bodyPr>
          <a:lstStyle/>
          <a:p>
            <a:pPr eaLnBrk="1" hangingPunct="1">
              <a:lnSpc>
                <a:spcPct val="115000"/>
              </a:lnSpc>
            </a:pPr>
            <a:r>
              <a:rPr lang="fr-FR" altLang="es-ES" sz="1700" dirty="0"/>
              <a:t>Dans la plupart des pays, le gouvernement d'entreprise devient un conseil de surveillance chargé de protéger les intérêts des actionnaires et des autres parties prenantes telles que les employés, les clients, les créanciers, etc.</a:t>
            </a:r>
          </a:p>
          <a:p>
            <a:pPr eaLnBrk="1" hangingPunct="1">
              <a:lnSpc>
                <a:spcPct val="115000"/>
              </a:lnSpc>
            </a:pPr>
            <a:r>
              <a:rPr lang="fr-FR" altLang="es-ES" sz="1700" dirty="0"/>
              <a:t>Le conseil travaille avec une équipe de gestionnaires pour mettre en œuvre les principes de gouvernance afin de garantir l'efficacité des processus organisationnels.</a:t>
            </a:r>
          </a:p>
          <a:p>
            <a:pPr eaLnBrk="1" hangingPunct="1">
              <a:lnSpc>
                <a:spcPct val="115000"/>
              </a:lnSpc>
            </a:pPr>
            <a:r>
              <a:rPr lang="fr-FR" altLang="es-ES" sz="1700" dirty="0"/>
              <a:t>"Il n'y a pas de modèle unique de gouvernance d'entreprise"</a:t>
            </a:r>
            <a:endParaRPr lang="en-US" altLang="es-ES" sz="1700" dirty="0"/>
          </a:p>
          <a:p>
            <a:pPr>
              <a:lnSpc>
                <a:spcPct val="115000"/>
              </a:lnSpc>
            </a:pPr>
            <a:endParaRPr lang="fr-FR" sz="1700" dirty="0"/>
          </a:p>
        </p:txBody>
      </p:sp>
      <p:sp>
        <p:nvSpPr>
          <p:cNvPr id="2" name="Titre 1">
            <a:extLst>
              <a:ext uri="{FF2B5EF4-FFF2-40B4-BE49-F238E27FC236}">
                <a16:creationId xmlns:a16="http://schemas.microsoft.com/office/drawing/2014/main" id="{AAE71B45-3082-00AA-C10E-7DF6DD67A79D}"/>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248558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upe montrant des performances en baisse">
            <a:extLst>
              <a:ext uri="{FF2B5EF4-FFF2-40B4-BE49-F238E27FC236}">
                <a16:creationId xmlns:a16="http://schemas.microsoft.com/office/drawing/2014/main" id="{8E0A65C4-60C4-6217-4B2C-45DBEF9832AB}"/>
              </a:ext>
            </a:extLst>
          </p:cNvPr>
          <p:cNvPicPr>
            <a:picLocks noChangeAspect="1"/>
          </p:cNvPicPr>
          <p:nvPr/>
        </p:nvPicPr>
        <p:blipFill rotWithShape="1">
          <a:blip r:embed="rId2"/>
          <a:srcRect l="3831" r="34396"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57285294-055C-662B-2600-04476F8DB7F7}"/>
              </a:ext>
            </a:extLst>
          </p:cNvPr>
          <p:cNvSpPr>
            <a:spLocks noGrp="1"/>
          </p:cNvSpPr>
          <p:nvPr>
            <p:ph idx="1"/>
          </p:nvPr>
        </p:nvSpPr>
        <p:spPr>
          <a:xfrm>
            <a:off x="762000" y="2286000"/>
            <a:ext cx="5334000" cy="3810001"/>
          </a:xfrm>
        </p:spPr>
        <p:txBody>
          <a:bodyPr>
            <a:normAutofit/>
          </a:bodyPr>
          <a:lstStyle/>
          <a:p>
            <a:pPr eaLnBrk="1" hangingPunct="1">
              <a:lnSpc>
                <a:spcPct val="115000"/>
              </a:lnSpc>
              <a:buNone/>
            </a:pPr>
            <a:r>
              <a:rPr lang="fr-FR" altLang="es-ES" sz="1300" dirty="0"/>
              <a:t>Gouverner  c’est:</a:t>
            </a:r>
          </a:p>
          <a:p>
            <a:pPr eaLnBrk="1" hangingPunct="1">
              <a:lnSpc>
                <a:spcPct val="115000"/>
              </a:lnSpc>
            </a:pPr>
            <a:r>
              <a:rPr lang="fr-FR" altLang="es-ES" sz="1300" dirty="0"/>
              <a:t>La pratique du contrôle du comportement, des activités, des processus par:</a:t>
            </a:r>
          </a:p>
          <a:p>
            <a:pPr lvl="1" eaLnBrk="1" hangingPunct="1">
              <a:lnSpc>
                <a:spcPct val="115000"/>
              </a:lnSpc>
            </a:pPr>
            <a:r>
              <a:rPr lang="fr-FR" altLang="es-ES" sz="1300" dirty="0"/>
              <a:t>Créer un mécanisme de contrôle définissant les rôles, les responsabilités, les droits de décision et les obligations</a:t>
            </a:r>
          </a:p>
          <a:p>
            <a:pPr lvl="1" eaLnBrk="1" hangingPunct="1">
              <a:lnSpc>
                <a:spcPct val="115000"/>
              </a:lnSpc>
            </a:pPr>
            <a:r>
              <a:rPr lang="fr-FR" altLang="es-ES" sz="1300" dirty="0"/>
              <a:t>Définir des règles (politique)</a:t>
            </a:r>
          </a:p>
          <a:p>
            <a:pPr lvl="1" eaLnBrk="1" hangingPunct="1">
              <a:lnSpc>
                <a:spcPct val="115000"/>
              </a:lnSpc>
            </a:pPr>
            <a:r>
              <a:rPr lang="fr-FR" altLang="es-ES" sz="1300" dirty="0"/>
              <a:t>Définir des limites pour restreindre le comportement</a:t>
            </a:r>
          </a:p>
          <a:p>
            <a:pPr eaLnBrk="1" hangingPunct="1">
              <a:lnSpc>
                <a:spcPct val="115000"/>
              </a:lnSpc>
            </a:pPr>
            <a:r>
              <a:rPr lang="fr-FR" altLang="es-ES" sz="1300" dirty="0"/>
              <a:t>Réagir aux changements et ajuster les nouvelles fonctionnalités</a:t>
            </a:r>
          </a:p>
          <a:p>
            <a:pPr eaLnBrk="1" hangingPunct="1">
              <a:lnSpc>
                <a:spcPct val="115000"/>
              </a:lnSpc>
            </a:pPr>
            <a:r>
              <a:rPr lang="fr-FR" altLang="es-ES" sz="1300" dirty="0"/>
              <a:t>Orienter (déléguer), Évaluer et surveiller</a:t>
            </a:r>
            <a:endParaRPr lang="en-US" altLang="es-ES" sz="1300" dirty="0"/>
          </a:p>
          <a:p>
            <a:pPr>
              <a:lnSpc>
                <a:spcPct val="115000"/>
              </a:lnSpc>
            </a:pPr>
            <a:endParaRPr lang="fr-FR" sz="1300" dirty="0"/>
          </a:p>
        </p:txBody>
      </p:sp>
      <p:sp>
        <p:nvSpPr>
          <p:cNvPr id="2" name="Titre 1">
            <a:extLst>
              <a:ext uri="{FF2B5EF4-FFF2-40B4-BE49-F238E27FC236}">
                <a16:creationId xmlns:a16="http://schemas.microsoft.com/office/drawing/2014/main" id="{CA968C16-7208-16F6-82A0-021A1FF7900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25832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anneau de salles de serveurs lumineux">
            <a:extLst>
              <a:ext uri="{FF2B5EF4-FFF2-40B4-BE49-F238E27FC236}">
                <a16:creationId xmlns:a16="http://schemas.microsoft.com/office/drawing/2014/main" id="{BA147073-BFA2-527A-DD11-17B176F590AC}"/>
              </a:ext>
            </a:extLst>
          </p:cNvPr>
          <p:cNvPicPr>
            <a:picLocks noChangeAspect="1"/>
          </p:cNvPicPr>
          <p:nvPr/>
        </p:nvPicPr>
        <p:blipFill rotWithShape="1">
          <a:blip r:embed="rId2"/>
          <a:srcRect l="15747" r="2248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5" name="Espace réservé du contenu 4">
            <a:extLst>
              <a:ext uri="{FF2B5EF4-FFF2-40B4-BE49-F238E27FC236}">
                <a16:creationId xmlns:a16="http://schemas.microsoft.com/office/drawing/2014/main" id="{00174F4B-5529-44CA-EAFF-234E8CF45740}"/>
              </a:ext>
            </a:extLst>
          </p:cNvPr>
          <p:cNvSpPr>
            <a:spLocks noGrp="1"/>
          </p:cNvSpPr>
          <p:nvPr>
            <p:ph idx="1"/>
          </p:nvPr>
        </p:nvSpPr>
        <p:spPr>
          <a:xfrm>
            <a:off x="6095999" y="2286000"/>
            <a:ext cx="5704117" cy="3810001"/>
          </a:xfrm>
        </p:spPr>
        <p:txBody>
          <a:bodyPr>
            <a:normAutofit/>
          </a:bodyPr>
          <a:lstStyle/>
          <a:p>
            <a:r>
              <a:rPr lang="fr-FR" sz="2400" dirty="0"/>
              <a:t>La direction des systèmes d’information (DSI) est au sein d’une organisation la fonction responsable des composants : – matériels (postes de travail, serveurs, systèmes de stockage ou d’impression…) ; – logiciels ; – télécommunications.</a:t>
            </a:r>
          </a:p>
        </p:txBody>
      </p:sp>
      <p:sp>
        <p:nvSpPr>
          <p:cNvPr id="4" name="Titre 3">
            <a:extLst>
              <a:ext uri="{FF2B5EF4-FFF2-40B4-BE49-F238E27FC236}">
                <a16:creationId xmlns:a16="http://schemas.microsoft.com/office/drawing/2014/main" id="{F2861D1A-44DE-5CD9-DCFA-4F00BEC3380F}"/>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1638114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iers de devant et colonnes sur un bâtiment de ville majestueux">
            <a:extLst>
              <a:ext uri="{FF2B5EF4-FFF2-40B4-BE49-F238E27FC236}">
                <a16:creationId xmlns:a16="http://schemas.microsoft.com/office/drawing/2014/main" id="{DFDE8C83-2244-6889-F375-32215A0440F0}"/>
              </a:ext>
            </a:extLst>
          </p:cNvPr>
          <p:cNvPicPr>
            <a:picLocks noChangeAspect="1"/>
          </p:cNvPicPr>
          <p:nvPr/>
        </p:nvPicPr>
        <p:blipFill rotWithShape="1">
          <a:blip r:embed="rId2"/>
          <a:srcRect l="17938" r="2028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B213DFE6-D9F4-1297-485B-9F7EA5D27DBC}"/>
              </a:ext>
            </a:extLst>
          </p:cNvPr>
          <p:cNvSpPr>
            <a:spLocks noGrp="1"/>
          </p:cNvSpPr>
          <p:nvPr>
            <p:ph idx="1"/>
          </p:nvPr>
        </p:nvSpPr>
        <p:spPr>
          <a:xfrm>
            <a:off x="761999" y="2286000"/>
            <a:ext cx="5611091" cy="3810001"/>
          </a:xfrm>
        </p:spPr>
        <p:txBody>
          <a:bodyPr>
            <a:normAutofit/>
          </a:bodyPr>
          <a:lstStyle/>
          <a:p>
            <a:pPr eaLnBrk="1" hangingPunct="1">
              <a:lnSpc>
                <a:spcPct val="115000"/>
              </a:lnSpc>
              <a:buFont typeface="Wingdings" pitchFamily="2" charset="2"/>
              <a:buChar char="q"/>
            </a:pPr>
            <a:r>
              <a:rPr lang="fr-FR" altLang="es-ES" sz="1500" dirty="0"/>
              <a:t>La gouvernance des SI relève de la responsabilité des membres de la haute direction et de la direction. Elle comprend la direction, les structures organisationnelles et les processus qui garantissent que l’informatique de la société préserve et étend les objectifs et les stratégies de l’entreprise. (</a:t>
            </a:r>
            <a:r>
              <a:rPr lang="fr-FR" altLang="es-ES" sz="1500" dirty="0" err="1"/>
              <a:t>Governance</a:t>
            </a:r>
            <a:r>
              <a:rPr lang="fr-FR" altLang="es-ES" sz="1500" dirty="0"/>
              <a:t> Institute COBIT, définition orientée processus)</a:t>
            </a:r>
          </a:p>
          <a:p>
            <a:pPr eaLnBrk="1" hangingPunct="1">
              <a:lnSpc>
                <a:spcPct val="115000"/>
              </a:lnSpc>
              <a:buFont typeface="Wingdings" pitchFamily="2" charset="2"/>
              <a:buChar char="q"/>
            </a:pPr>
            <a:r>
              <a:rPr lang="fr-FR" altLang="es-ES" sz="1500" dirty="0"/>
              <a:t>La gouvernance informatique consiste à spécifier les droits de décision et le cadre de responsabilité afin de produire le comportement souhaitable dans l'utilisation des technologies de l'information. (Weill &amp; Ross. Gouvernance des TI. Définition axée sur le comportement)</a:t>
            </a:r>
            <a:endParaRPr lang="en-US" altLang="es-ES" sz="1500" dirty="0"/>
          </a:p>
          <a:p>
            <a:pPr>
              <a:lnSpc>
                <a:spcPct val="115000"/>
              </a:lnSpc>
            </a:pPr>
            <a:endParaRPr lang="fr-FR" sz="1500" dirty="0"/>
          </a:p>
        </p:txBody>
      </p:sp>
      <p:sp>
        <p:nvSpPr>
          <p:cNvPr id="2" name="Titre 1">
            <a:extLst>
              <a:ext uri="{FF2B5EF4-FFF2-40B4-BE49-F238E27FC236}">
                <a16:creationId xmlns:a16="http://schemas.microsoft.com/office/drawing/2014/main" id="{3A9773F5-51B4-F5AF-25C6-B3D02E1E9C4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301811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3BD1A-21B0-33DB-FC27-09124E24BBD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C338B4-4BA2-0420-4D25-8CBED6593BC6}"/>
              </a:ext>
            </a:extLst>
          </p:cNvPr>
          <p:cNvSpPr>
            <a:spLocks noGrp="1"/>
          </p:cNvSpPr>
          <p:nvPr>
            <p:ph idx="1"/>
          </p:nvPr>
        </p:nvSpPr>
        <p:spPr/>
        <p:txBody>
          <a:bodyPr>
            <a:normAutofit fontScale="77500" lnSpcReduction="20000"/>
          </a:bodyPr>
          <a:lstStyle/>
          <a:p>
            <a:pPr eaLnBrk="1" hangingPunct="1">
              <a:lnSpc>
                <a:spcPct val="140000"/>
              </a:lnSpc>
              <a:buFont typeface="Wingdings" pitchFamily="2" charset="2"/>
              <a:buChar char="q"/>
            </a:pPr>
            <a:r>
              <a:rPr lang="fr-FR" altLang="es-ES" sz="2800" dirty="0"/>
              <a:t>La gouvernance informatique est l’allocation des responsabilités et la conception de l’organisation informatique, visant à une utilisation efficiente et efficace de l’informatique dans les processus métiers et au respect des règles internes et externes.</a:t>
            </a:r>
          </a:p>
          <a:p>
            <a:pPr eaLnBrk="1" hangingPunct="1">
              <a:lnSpc>
                <a:spcPct val="140000"/>
              </a:lnSpc>
              <a:buFont typeface="Wingdings" pitchFamily="2" charset="2"/>
              <a:buChar char="q"/>
            </a:pPr>
            <a:r>
              <a:rPr lang="fr-FR" altLang="es-ES" sz="2800" dirty="0"/>
              <a:t>Responsabilité: les individus, les organisations et les communautés sont responsables de leurs actions et peuvent être amenés à les expliquer aux autres. On leur attribue une confiance ou un devoir en fonction de leur poste.</a:t>
            </a:r>
          </a:p>
          <a:p>
            <a:pPr eaLnBrk="1" hangingPunct="1">
              <a:lnSpc>
                <a:spcPct val="140000"/>
              </a:lnSpc>
              <a:buFont typeface="Wingdings" pitchFamily="2" charset="2"/>
              <a:buChar char="q"/>
            </a:pPr>
            <a:r>
              <a:rPr lang="fr-FR" altLang="es-ES" sz="2800" dirty="0"/>
              <a:t>Règles: politiques et principes guidant l'action</a:t>
            </a:r>
            <a:endParaRPr lang="en-US" altLang="es-ES" sz="2800" dirty="0"/>
          </a:p>
          <a:p>
            <a:endParaRPr lang="fr-FR" dirty="0"/>
          </a:p>
        </p:txBody>
      </p:sp>
    </p:spTree>
    <p:extLst>
      <p:ext uri="{BB962C8B-B14F-4D97-AF65-F5344CB8AC3E}">
        <p14:creationId xmlns:p14="http://schemas.microsoft.com/office/powerpoint/2010/main" val="1392372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Graphique sur un document avec stylet">
            <a:extLst>
              <a:ext uri="{FF2B5EF4-FFF2-40B4-BE49-F238E27FC236}">
                <a16:creationId xmlns:a16="http://schemas.microsoft.com/office/drawing/2014/main" id="{7B546D14-DBB2-0CFF-0E5C-9C281BDA188D}"/>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BCDC6FC-8D7D-A0EB-DC29-E72BB24562F6}"/>
              </a:ext>
            </a:extLst>
          </p:cNvPr>
          <p:cNvSpPr>
            <a:spLocks noGrp="1"/>
          </p:cNvSpPr>
          <p:nvPr>
            <p:ph idx="1"/>
          </p:nvPr>
        </p:nvSpPr>
        <p:spPr>
          <a:xfrm>
            <a:off x="762000" y="2286000"/>
            <a:ext cx="5334000" cy="3810001"/>
          </a:xfrm>
        </p:spPr>
        <p:txBody>
          <a:bodyPr>
            <a:normAutofit/>
          </a:bodyPr>
          <a:lstStyle/>
          <a:p>
            <a:pPr>
              <a:lnSpc>
                <a:spcPct val="115000"/>
              </a:lnSpc>
            </a:pPr>
            <a:r>
              <a:rPr lang="fr-FR" sz="1500" b="1"/>
              <a:t>ITIL : </a:t>
            </a:r>
            <a:r>
              <a:rPr lang="fr-FR" sz="1500"/>
              <a:t>IT Information Library :</a:t>
            </a:r>
          </a:p>
          <a:p>
            <a:pPr marL="450850" lvl="1" indent="-12700" defTabSz="542925">
              <a:lnSpc>
                <a:spcPct val="115000"/>
              </a:lnSpc>
              <a:buNone/>
            </a:pPr>
            <a:r>
              <a:rPr lang="fr-FR" sz="1500"/>
              <a:t>Cadre de référence proposé par l’Office of Goverment Commerce du Royaume-Uni rassemblant, dans un ensemble de guides, les meilleures pratiques en matière de management des services informatiques. </a:t>
            </a:r>
          </a:p>
          <a:p>
            <a:pPr>
              <a:lnSpc>
                <a:spcPct val="115000"/>
              </a:lnSpc>
            </a:pPr>
            <a:r>
              <a:rPr lang="fr-FR" sz="1500" b="1"/>
              <a:t>CobiT : </a:t>
            </a:r>
            <a:r>
              <a:rPr lang="fr-FR" sz="1500"/>
              <a:t>Control Objectives for Information and Technologies :</a:t>
            </a:r>
          </a:p>
          <a:p>
            <a:pPr marL="450850" lvl="1" indent="-12700" defTabSz="542925">
              <a:lnSpc>
                <a:spcPct val="115000"/>
              </a:lnSpc>
              <a:buNone/>
            </a:pPr>
            <a:r>
              <a:rPr lang="fr-FR" sz="1500"/>
              <a:t>Méthodologie d'évaluation des services informatiques au sein de l'entreprise, publiée en 1996 par l'IT Governance Institute et l'ISACA (Information Systems Audit and Control Association)</a:t>
            </a:r>
          </a:p>
          <a:p>
            <a:pPr>
              <a:lnSpc>
                <a:spcPct val="115000"/>
              </a:lnSpc>
            </a:pPr>
            <a:endParaRPr lang="fr-FR" sz="1500"/>
          </a:p>
        </p:txBody>
      </p:sp>
      <p:sp>
        <p:nvSpPr>
          <p:cNvPr id="2" name="Titre 1">
            <a:extLst>
              <a:ext uri="{FF2B5EF4-FFF2-40B4-BE49-F238E27FC236}">
                <a16:creationId xmlns:a16="http://schemas.microsoft.com/office/drawing/2014/main" id="{B5BFA0A2-36A5-9097-8E9E-711BBBB51AA6}"/>
              </a:ext>
            </a:extLst>
          </p:cNvPr>
          <p:cNvSpPr>
            <a:spLocks noGrp="1"/>
          </p:cNvSpPr>
          <p:nvPr>
            <p:ph type="title"/>
          </p:nvPr>
        </p:nvSpPr>
        <p:spPr>
          <a:xfrm>
            <a:off x="762000" y="762000"/>
            <a:ext cx="5334000" cy="1524000"/>
          </a:xfrm>
        </p:spPr>
        <p:txBody>
          <a:bodyPr>
            <a:normAutofit/>
          </a:bodyPr>
          <a:lstStyle/>
          <a:p>
            <a:r>
              <a:rPr lang="fr-FR" sz="3200"/>
              <a:t>Référentiels célèbres dans la gouvernance des SI</a:t>
            </a:r>
          </a:p>
        </p:txBody>
      </p:sp>
    </p:spTree>
    <p:extLst>
      <p:ext uri="{BB962C8B-B14F-4D97-AF65-F5344CB8AC3E}">
        <p14:creationId xmlns:p14="http://schemas.microsoft.com/office/powerpoint/2010/main" val="12541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21720B-AD9E-6FCA-07C2-59D951164D63}"/>
              </a:ext>
            </a:extLst>
          </p:cNvPr>
          <p:cNvPicPr>
            <a:picLocks noChangeAspect="1"/>
          </p:cNvPicPr>
          <p:nvPr/>
        </p:nvPicPr>
        <p:blipFill rotWithShape="1">
          <a:blip r:embed="rId2"/>
          <a:srcRect r="38227"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29B92D71-1141-8F91-CD6F-D37999E35EE4}"/>
              </a:ext>
            </a:extLst>
          </p:cNvPr>
          <p:cNvSpPr>
            <a:spLocks noGrp="1"/>
          </p:cNvSpPr>
          <p:nvPr>
            <p:ph idx="1"/>
          </p:nvPr>
        </p:nvSpPr>
        <p:spPr>
          <a:xfrm>
            <a:off x="6096000" y="2286000"/>
            <a:ext cx="5334000" cy="3810001"/>
          </a:xfrm>
        </p:spPr>
        <p:txBody>
          <a:bodyPr>
            <a:normAutofit/>
          </a:bodyPr>
          <a:lstStyle/>
          <a:p>
            <a:pPr>
              <a:lnSpc>
                <a:spcPct val="115000"/>
              </a:lnSpc>
            </a:pPr>
            <a:r>
              <a:rPr lang="fr-FR" sz="1300" b="1"/>
              <a:t>CMMI : </a:t>
            </a:r>
            <a:r>
              <a:rPr lang="fr-FR" sz="1300"/>
              <a:t>Capability Maturity Model Integration :</a:t>
            </a:r>
          </a:p>
          <a:p>
            <a:pPr marL="450850" lvl="1" indent="-12700" defTabSz="542925">
              <a:lnSpc>
                <a:spcPct val="115000"/>
              </a:lnSpc>
              <a:buNone/>
            </a:pPr>
            <a:r>
              <a:rPr lang="fr-FR" sz="1300"/>
              <a:t>Référentiel d'évaluation de la capacité à gérer et terminer un projet correctement, proposant nombre de bonnes pratiques liées à la gestion, au développement et à la maintenance d'applications et de systèmes. Ces bonnes pratiques sont regroupées en 24 processus, eux-mêmes regroupés en 4 types (Process Management, Project Management, Engineering et Support) et 5 niveaux de maturité. </a:t>
            </a:r>
          </a:p>
          <a:p>
            <a:pPr>
              <a:lnSpc>
                <a:spcPct val="115000"/>
              </a:lnSpc>
            </a:pPr>
            <a:r>
              <a:rPr lang="fr-FR" sz="1300" b="1"/>
              <a:t>Val IT :</a:t>
            </a:r>
          </a:p>
          <a:p>
            <a:pPr indent="-22225">
              <a:lnSpc>
                <a:spcPct val="115000"/>
              </a:lnSpc>
              <a:buNone/>
            </a:pPr>
            <a:r>
              <a:rPr lang="fr-FR" sz="1300"/>
              <a:t>Ensemble structuré de pratiques clés comportant deux volets : un aspect risques, qui conduit à des pratiques d</a:t>
            </a:r>
            <a:r>
              <a:rPr lang="fr-FR" sz="1300" u="sng"/>
              <a:t>'</a:t>
            </a:r>
            <a:r>
              <a:rPr lang="fr-FR" sz="1300"/>
              <a:t>audit et à des référentiels de bonnes pratiques comme CobiT.</a:t>
            </a:r>
          </a:p>
          <a:p>
            <a:pPr>
              <a:lnSpc>
                <a:spcPct val="115000"/>
              </a:lnSpc>
            </a:pPr>
            <a:endParaRPr lang="fr-FR" sz="1300"/>
          </a:p>
        </p:txBody>
      </p:sp>
      <p:sp>
        <p:nvSpPr>
          <p:cNvPr id="2" name="Titre 1">
            <a:extLst>
              <a:ext uri="{FF2B5EF4-FFF2-40B4-BE49-F238E27FC236}">
                <a16:creationId xmlns:a16="http://schemas.microsoft.com/office/drawing/2014/main" id="{1A49DB2D-1EE7-502E-DEF7-DF9EA550A471}"/>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3555713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ception abstraite avec lignes et symboles financiers">
            <a:extLst>
              <a:ext uri="{FF2B5EF4-FFF2-40B4-BE49-F238E27FC236}">
                <a16:creationId xmlns:a16="http://schemas.microsoft.com/office/drawing/2014/main" id="{1714ED68-1917-7DA4-5C28-247BD6C2197C}"/>
              </a:ext>
            </a:extLst>
          </p:cNvPr>
          <p:cNvPicPr>
            <a:picLocks noChangeAspect="1"/>
          </p:cNvPicPr>
          <p:nvPr/>
        </p:nvPicPr>
        <p:blipFill rotWithShape="1">
          <a:blip r:embed="rId2"/>
          <a:srcRect l="18783" r="19676"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5B8B2AAC-6282-5EB4-CA1F-472B4ED72670}"/>
              </a:ext>
            </a:extLst>
          </p:cNvPr>
          <p:cNvSpPr>
            <a:spLocks noGrp="1"/>
          </p:cNvSpPr>
          <p:nvPr>
            <p:ph idx="1"/>
          </p:nvPr>
        </p:nvSpPr>
        <p:spPr>
          <a:xfrm>
            <a:off x="762000" y="2286000"/>
            <a:ext cx="5334000" cy="3810001"/>
          </a:xfrm>
        </p:spPr>
        <p:txBody>
          <a:bodyPr>
            <a:normAutofit/>
          </a:bodyPr>
          <a:lstStyle/>
          <a:p>
            <a:pPr>
              <a:lnSpc>
                <a:spcPct val="115000"/>
              </a:lnSpc>
            </a:pPr>
            <a:r>
              <a:rPr lang="fr-FR" sz="1300" b="1"/>
              <a:t>ISO /IEC 38500 :</a:t>
            </a:r>
          </a:p>
          <a:p>
            <a:pPr indent="-19050">
              <a:lnSpc>
                <a:spcPct val="115000"/>
              </a:lnSpc>
              <a:buNone/>
            </a:pPr>
            <a:r>
              <a:rPr lang="fr-FR" sz="1300"/>
              <a:t>Cette norme établit des définitions, des principes et un modèle de bonne gouvernance informatique d’entreprise. Concernant l’attitude recommandée pour guider la prise de décision. Elle énonce six principes:</a:t>
            </a:r>
          </a:p>
          <a:p>
            <a:pPr indent="-19050">
              <a:lnSpc>
                <a:spcPct val="115000"/>
              </a:lnSpc>
              <a:buNone/>
            </a:pPr>
            <a:r>
              <a:rPr lang="fr-FR" sz="1300"/>
              <a:t>responsabilité</a:t>
            </a:r>
          </a:p>
          <a:p>
            <a:pPr indent="-19050">
              <a:lnSpc>
                <a:spcPct val="115000"/>
              </a:lnSpc>
              <a:buNone/>
            </a:pPr>
            <a:r>
              <a:rPr lang="fr-FR" sz="1300"/>
              <a:t>stratégie</a:t>
            </a:r>
          </a:p>
          <a:p>
            <a:pPr indent="-19050">
              <a:lnSpc>
                <a:spcPct val="115000"/>
              </a:lnSpc>
              <a:buNone/>
            </a:pPr>
            <a:r>
              <a:rPr lang="fr-FR" sz="1300"/>
              <a:t>acquisition</a:t>
            </a:r>
          </a:p>
          <a:p>
            <a:pPr indent="-19050">
              <a:lnSpc>
                <a:spcPct val="115000"/>
              </a:lnSpc>
              <a:buNone/>
            </a:pPr>
            <a:r>
              <a:rPr lang="fr-FR" sz="1300"/>
              <a:t>exécution</a:t>
            </a:r>
          </a:p>
          <a:p>
            <a:pPr indent="-19050">
              <a:lnSpc>
                <a:spcPct val="115000"/>
              </a:lnSpc>
              <a:buNone/>
            </a:pPr>
            <a:r>
              <a:rPr lang="fr-FR" sz="1300"/>
              <a:t>conformité</a:t>
            </a:r>
          </a:p>
          <a:p>
            <a:pPr indent="-19050">
              <a:lnSpc>
                <a:spcPct val="115000"/>
              </a:lnSpc>
              <a:buNone/>
            </a:pPr>
            <a:r>
              <a:rPr lang="fr-FR" sz="1300"/>
              <a:t>comportement humain.</a:t>
            </a:r>
          </a:p>
          <a:p>
            <a:pPr>
              <a:lnSpc>
                <a:spcPct val="115000"/>
              </a:lnSpc>
            </a:pPr>
            <a:endParaRPr lang="fr-FR" sz="1300"/>
          </a:p>
        </p:txBody>
      </p:sp>
      <p:sp>
        <p:nvSpPr>
          <p:cNvPr id="2" name="Titre 1">
            <a:extLst>
              <a:ext uri="{FF2B5EF4-FFF2-40B4-BE49-F238E27FC236}">
                <a16:creationId xmlns:a16="http://schemas.microsoft.com/office/drawing/2014/main" id="{98831B75-7223-46F2-0960-3A9D4E1C9059}"/>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008562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usieurs points d’interrogation sur fond noir">
            <a:extLst>
              <a:ext uri="{FF2B5EF4-FFF2-40B4-BE49-F238E27FC236}">
                <a16:creationId xmlns:a16="http://schemas.microsoft.com/office/drawing/2014/main" id="{4F7C06D9-0954-1D18-3B9E-574EC1C4436B}"/>
              </a:ext>
            </a:extLst>
          </p:cNvPr>
          <p:cNvPicPr>
            <a:picLocks noChangeAspect="1"/>
          </p:cNvPicPr>
          <p:nvPr/>
        </p:nvPicPr>
        <p:blipFill rotWithShape="1">
          <a:blip r:embed="rId2"/>
          <a:srcRect l="43548"/>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61AEF2D-3EE2-E2A5-C8F4-92BD82180475}"/>
              </a:ext>
            </a:extLst>
          </p:cNvPr>
          <p:cNvSpPr>
            <a:spLocks noGrp="1"/>
          </p:cNvSpPr>
          <p:nvPr>
            <p:ph idx="1"/>
          </p:nvPr>
        </p:nvSpPr>
        <p:spPr>
          <a:xfrm>
            <a:off x="6096000" y="2286000"/>
            <a:ext cx="5334000" cy="3810001"/>
          </a:xfrm>
        </p:spPr>
        <p:txBody>
          <a:bodyPr>
            <a:normAutofit/>
          </a:bodyPr>
          <a:lstStyle/>
          <a:p>
            <a:pPr eaLnBrk="1" hangingPunct="1">
              <a:lnSpc>
                <a:spcPct val="115000"/>
              </a:lnSpc>
              <a:defRPr/>
            </a:pPr>
            <a:r>
              <a:rPr lang="fr-FR" altLang="es-ES" sz="1900" dirty="0"/>
              <a:t>COBIT 4 et ITIL sont actuellement considérés comme des cadres de gestion, PAS des cadres de gouvernance.</a:t>
            </a:r>
          </a:p>
          <a:p>
            <a:pPr eaLnBrk="1" hangingPunct="1">
              <a:lnSpc>
                <a:spcPct val="115000"/>
              </a:lnSpc>
              <a:defRPr/>
            </a:pPr>
            <a:r>
              <a:rPr lang="fr-FR" altLang="es-ES" sz="1900" dirty="0"/>
              <a:t>Il en va de même pour la norme ISO / IEC 20000, qui est également une normalisation de la gestion des services.</a:t>
            </a:r>
          </a:p>
          <a:p>
            <a:pPr eaLnBrk="1" hangingPunct="1">
              <a:lnSpc>
                <a:spcPct val="115000"/>
              </a:lnSpc>
              <a:defRPr/>
            </a:pPr>
            <a:r>
              <a:rPr lang="fr-FR" altLang="es-ES" sz="1900" dirty="0"/>
              <a:t>Il n’existe qu’une norme en matière de gouvernance informatique: la norme ISO / IEC 38500, récemment adoptée par COBIT 5.</a:t>
            </a:r>
          </a:p>
          <a:p>
            <a:pPr>
              <a:lnSpc>
                <a:spcPct val="115000"/>
              </a:lnSpc>
            </a:pPr>
            <a:endParaRPr lang="fr-FR" sz="1900" dirty="0"/>
          </a:p>
        </p:txBody>
      </p:sp>
      <p:sp>
        <p:nvSpPr>
          <p:cNvPr id="2" name="Titre 1">
            <a:extLst>
              <a:ext uri="{FF2B5EF4-FFF2-40B4-BE49-F238E27FC236}">
                <a16:creationId xmlns:a16="http://schemas.microsoft.com/office/drawing/2014/main" id="{6ABBBDBE-1907-E3E7-B640-26050173929B}"/>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366442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d’une partie d’un tableau de circuits imprimés">
            <a:extLst>
              <a:ext uri="{FF2B5EF4-FFF2-40B4-BE49-F238E27FC236}">
                <a16:creationId xmlns:a16="http://schemas.microsoft.com/office/drawing/2014/main" id="{C846DC3F-EBA9-D10C-60F8-F99F9DBBE8D9}"/>
              </a:ext>
            </a:extLst>
          </p:cNvPr>
          <p:cNvPicPr>
            <a:picLocks noChangeAspect="1"/>
          </p:cNvPicPr>
          <p:nvPr/>
        </p:nvPicPr>
        <p:blipFill rotWithShape="1">
          <a:blip r:embed="rId2"/>
          <a:srcRect l="16492" r="21967"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11FD975-D8D9-E29A-3477-CCA20ACD2A2F}"/>
              </a:ext>
            </a:extLst>
          </p:cNvPr>
          <p:cNvSpPr>
            <a:spLocks noGrp="1"/>
          </p:cNvSpPr>
          <p:nvPr>
            <p:ph idx="1"/>
          </p:nvPr>
        </p:nvSpPr>
        <p:spPr>
          <a:xfrm>
            <a:off x="762000" y="2286000"/>
            <a:ext cx="5334000" cy="3810001"/>
          </a:xfrm>
        </p:spPr>
        <p:txBody>
          <a:bodyPr>
            <a:normAutofit/>
          </a:bodyPr>
          <a:lstStyle/>
          <a:p>
            <a:pPr marL="342900" indent="19050">
              <a:lnSpc>
                <a:spcPct val="115000"/>
              </a:lnSpc>
              <a:spcBef>
                <a:spcPct val="20000"/>
              </a:spcBef>
              <a:buClr>
                <a:schemeClr val="accent2"/>
              </a:buClr>
              <a:buSzPct val="80000"/>
              <a:defRPr/>
            </a:pPr>
            <a:r>
              <a:rPr lang="fr-FR" sz="2200"/>
              <a:t>Le COBIT est un référentiel de gouvernance des systèmes d'information qui décompose tout système informatique en</a:t>
            </a:r>
            <a:br>
              <a:rPr lang="fr-FR" sz="2200"/>
            </a:br>
            <a:r>
              <a:rPr lang="fr-FR" sz="2200"/>
              <a:t> </a:t>
            </a:r>
          </a:p>
          <a:p>
            <a:pPr marL="1171575" lvl="1" indent="-342900">
              <a:lnSpc>
                <a:spcPct val="115000"/>
              </a:lnSpc>
              <a:spcBef>
                <a:spcPct val="20000"/>
              </a:spcBef>
              <a:buClr>
                <a:schemeClr val="accent2"/>
              </a:buClr>
              <a:buSzPct val="80000"/>
              <a:buFont typeface="Wingdings" pitchFamily="2" charset="2"/>
              <a:buChar char="v"/>
              <a:defRPr/>
            </a:pPr>
            <a:r>
              <a:rPr lang="fr-FR" sz="2200"/>
              <a:t>34 </a:t>
            </a:r>
            <a:r>
              <a:rPr lang="fr-FR" sz="2200" b="1"/>
              <a:t>processus</a:t>
            </a:r>
            <a:r>
              <a:rPr lang="fr-FR" sz="2200"/>
              <a:t> répartis en </a:t>
            </a:r>
          </a:p>
          <a:p>
            <a:pPr marL="1628775" lvl="2" indent="-342900">
              <a:lnSpc>
                <a:spcPct val="115000"/>
              </a:lnSpc>
              <a:spcBef>
                <a:spcPct val="20000"/>
              </a:spcBef>
              <a:buClr>
                <a:schemeClr val="accent2"/>
              </a:buClr>
              <a:buSzPct val="80000"/>
              <a:buFont typeface="Wingdings" pitchFamily="2" charset="2"/>
              <a:buChar char="v"/>
              <a:defRPr/>
            </a:pPr>
            <a:r>
              <a:rPr lang="fr-FR" sz="2200"/>
              <a:t>4 </a:t>
            </a:r>
            <a:r>
              <a:rPr lang="fr-FR" sz="2200" b="1"/>
              <a:t>domaines</a:t>
            </a:r>
            <a:r>
              <a:rPr lang="fr-FR" sz="2200"/>
              <a:t> fonctionnels permettant de couvrir </a:t>
            </a:r>
          </a:p>
          <a:p>
            <a:pPr marL="2085975" lvl="3" indent="-342900">
              <a:lnSpc>
                <a:spcPct val="115000"/>
              </a:lnSpc>
              <a:spcBef>
                <a:spcPct val="20000"/>
              </a:spcBef>
              <a:buClr>
                <a:schemeClr val="accent2"/>
              </a:buClr>
              <a:buSzPct val="80000"/>
              <a:buFont typeface="Wingdings" pitchFamily="2" charset="2"/>
              <a:buChar char="v"/>
              <a:defRPr/>
            </a:pPr>
            <a:r>
              <a:rPr lang="fr-FR" sz="2200"/>
              <a:t>318 </a:t>
            </a:r>
            <a:r>
              <a:rPr lang="fr-FR" sz="2200" b="1"/>
              <a:t>objectifs</a:t>
            </a:r>
            <a:r>
              <a:rPr lang="fr-FR" sz="2200"/>
              <a:t>.</a:t>
            </a:r>
            <a:endParaRPr lang="fr-FR" sz="2200" b="1">
              <a:effectLst>
                <a:outerShdw blurRad="38100" dist="38100" dir="2700000" algn="tl">
                  <a:srgbClr val="000000"/>
                </a:outerShdw>
              </a:effectLst>
              <a:latin typeface="Arial" charset="0"/>
            </a:endParaRPr>
          </a:p>
          <a:p>
            <a:pPr>
              <a:lnSpc>
                <a:spcPct val="115000"/>
              </a:lnSpc>
            </a:pPr>
            <a:endParaRPr lang="fr-FR" sz="2200"/>
          </a:p>
        </p:txBody>
      </p:sp>
      <p:sp>
        <p:nvSpPr>
          <p:cNvPr id="2" name="Titre 1">
            <a:extLst>
              <a:ext uri="{FF2B5EF4-FFF2-40B4-BE49-F238E27FC236}">
                <a16:creationId xmlns:a16="http://schemas.microsoft.com/office/drawing/2014/main" id="{2D7BA4C0-5EA1-85A3-7A0B-C353CD0C07EE}"/>
              </a:ext>
            </a:extLst>
          </p:cNvPr>
          <p:cNvSpPr>
            <a:spLocks noGrp="1"/>
          </p:cNvSpPr>
          <p:nvPr>
            <p:ph type="title"/>
          </p:nvPr>
        </p:nvSpPr>
        <p:spPr>
          <a:xfrm>
            <a:off x="762000" y="762000"/>
            <a:ext cx="5334000" cy="1524000"/>
          </a:xfrm>
        </p:spPr>
        <p:txBody>
          <a:bodyPr>
            <a:normAutofit/>
          </a:bodyPr>
          <a:lstStyle/>
          <a:p>
            <a:r>
              <a:rPr lang="fr-FR" sz="3200" dirty="0"/>
              <a:t>COBIT</a:t>
            </a:r>
          </a:p>
        </p:txBody>
      </p:sp>
    </p:spTree>
    <p:extLst>
      <p:ext uri="{BB962C8B-B14F-4D97-AF65-F5344CB8AC3E}">
        <p14:creationId xmlns:p14="http://schemas.microsoft.com/office/powerpoint/2010/main" val="2650835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èches pointant vers la lumière">
            <a:extLst>
              <a:ext uri="{FF2B5EF4-FFF2-40B4-BE49-F238E27FC236}">
                <a16:creationId xmlns:a16="http://schemas.microsoft.com/office/drawing/2014/main" id="{EB37124B-5A39-DAEC-82A3-65C31C975B8B}"/>
              </a:ext>
            </a:extLst>
          </p:cNvPr>
          <p:cNvPicPr>
            <a:picLocks noChangeAspect="1"/>
          </p:cNvPicPr>
          <p:nvPr/>
        </p:nvPicPr>
        <p:blipFill rotWithShape="1">
          <a:blip r:embed="rId2"/>
          <a:srcRect r="38227"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765708C-3455-361D-E4EE-9B31EECE9C41}"/>
              </a:ext>
            </a:extLst>
          </p:cNvPr>
          <p:cNvSpPr>
            <a:spLocks noGrp="1"/>
          </p:cNvSpPr>
          <p:nvPr>
            <p:ph idx="1"/>
          </p:nvPr>
        </p:nvSpPr>
        <p:spPr>
          <a:xfrm>
            <a:off x="6096000" y="2286000"/>
            <a:ext cx="5334000" cy="3810001"/>
          </a:xfrm>
        </p:spPr>
        <p:txBody>
          <a:bodyPr>
            <a:normAutofit/>
          </a:bodyPr>
          <a:lstStyle/>
          <a:p>
            <a:pPr marL="342900" indent="-342900">
              <a:spcBef>
                <a:spcPct val="20000"/>
              </a:spcBef>
              <a:buClr>
                <a:schemeClr val="accent2"/>
              </a:buClr>
              <a:buSzPct val="80000"/>
            </a:pPr>
            <a:r>
              <a:rPr lang="fr-FR" sz="2400" dirty="0"/>
              <a:t>Les principaux acteurs concernés par le Cobit sont :</a:t>
            </a:r>
          </a:p>
          <a:p>
            <a:pPr marL="800100" lvl="1" indent="-342900">
              <a:spcBef>
                <a:spcPct val="20000"/>
              </a:spcBef>
              <a:buClr>
                <a:schemeClr val="accent2"/>
              </a:buClr>
              <a:buSzPct val="80000"/>
              <a:buFont typeface="Wingdings" pitchFamily="2" charset="2"/>
              <a:buChar char="v"/>
            </a:pPr>
            <a:r>
              <a:rPr lang="fr-FR" dirty="0"/>
              <a:t>Les auditeurs </a:t>
            </a:r>
          </a:p>
          <a:p>
            <a:pPr marL="800100" lvl="1" indent="-342900">
              <a:spcBef>
                <a:spcPct val="20000"/>
              </a:spcBef>
              <a:buClr>
                <a:schemeClr val="accent2"/>
              </a:buClr>
              <a:buSzPct val="80000"/>
              <a:buFont typeface="Wingdings" pitchFamily="2" charset="2"/>
              <a:buChar char="v"/>
            </a:pPr>
            <a:r>
              <a:rPr lang="fr-FR" dirty="0"/>
              <a:t>Les responsables des SI </a:t>
            </a:r>
          </a:p>
          <a:p>
            <a:pPr marL="800100" lvl="1" indent="-342900">
              <a:spcBef>
                <a:spcPct val="20000"/>
              </a:spcBef>
              <a:buClr>
                <a:schemeClr val="accent2"/>
              </a:buClr>
              <a:buSzPct val="80000"/>
              <a:buFont typeface="Wingdings" pitchFamily="2" charset="2"/>
              <a:buChar char="v"/>
            </a:pPr>
            <a:r>
              <a:rPr lang="fr-FR" dirty="0"/>
              <a:t>La Direction Générale</a:t>
            </a:r>
          </a:p>
          <a:p>
            <a:pPr marL="800100" lvl="1" indent="-342900">
              <a:spcBef>
                <a:spcPct val="20000"/>
              </a:spcBef>
              <a:buClr>
                <a:schemeClr val="accent2"/>
              </a:buClr>
              <a:buSzPct val="80000"/>
              <a:buFont typeface="Wingdings" pitchFamily="2" charset="2"/>
              <a:buChar char="v"/>
            </a:pPr>
            <a:r>
              <a:rPr lang="fr-FR" dirty="0"/>
              <a:t>Les Directions métiers</a:t>
            </a:r>
          </a:p>
          <a:p>
            <a:endParaRPr lang="fr-FR" sz="2400" dirty="0"/>
          </a:p>
        </p:txBody>
      </p:sp>
      <p:sp>
        <p:nvSpPr>
          <p:cNvPr id="2" name="Titre 1">
            <a:extLst>
              <a:ext uri="{FF2B5EF4-FFF2-40B4-BE49-F238E27FC236}">
                <a16:creationId xmlns:a16="http://schemas.microsoft.com/office/drawing/2014/main" id="{72C0C622-154F-180D-89FE-202EBD131016}"/>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8988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92940F-C630-205D-31FC-E2532EBE8EA1}"/>
              </a:ext>
            </a:extLst>
          </p:cNvPr>
          <p:cNvSpPr>
            <a:spLocks noGrp="1"/>
          </p:cNvSpPr>
          <p:nvPr>
            <p:ph type="title"/>
          </p:nvPr>
        </p:nvSpPr>
        <p:spPr/>
        <p:txBody>
          <a:bodyPr/>
          <a:lstStyle/>
          <a:p>
            <a:endParaRPr lang="fr-FR"/>
          </a:p>
        </p:txBody>
      </p:sp>
      <p:graphicFrame>
        <p:nvGraphicFramePr>
          <p:cNvPr id="13" name="Espace réservé du contenu 2">
            <a:extLst>
              <a:ext uri="{FF2B5EF4-FFF2-40B4-BE49-F238E27FC236}">
                <a16:creationId xmlns:a16="http://schemas.microsoft.com/office/drawing/2014/main" id="{D5CA2D97-BFAF-BF92-DE62-6D1A3AA006B1}"/>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382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poule sur arrière-plan jaune avec faisceaux de lumière et câble">
            <a:extLst>
              <a:ext uri="{FF2B5EF4-FFF2-40B4-BE49-F238E27FC236}">
                <a16:creationId xmlns:a16="http://schemas.microsoft.com/office/drawing/2014/main" id="{10FF6F07-E622-28DB-4B32-72397597C48F}"/>
              </a:ext>
            </a:extLst>
          </p:cNvPr>
          <p:cNvPicPr>
            <a:picLocks noChangeAspect="1"/>
          </p:cNvPicPr>
          <p:nvPr/>
        </p:nvPicPr>
        <p:blipFill rotWithShape="1">
          <a:blip r:embed="rId2"/>
          <a:srcRect l="4308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6E65B64-2DFD-A795-798F-2F6FDAC09A98}"/>
              </a:ext>
            </a:extLst>
          </p:cNvPr>
          <p:cNvSpPr>
            <a:spLocks noGrp="1"/>
          </p:cNvSpPr>
          <p:nvPr>
            <p:ph idx="1"/>
          </p:nvPr>
        </p:nvSpPr>
        <p:spPr>
          <a:xfrm>
            <a:off x="6096000" y="2286000"/>
            <a:ext cx="5334000" cy="3810001"/>
          </a:xfrm>
        </p:spPr>
        <p:txBody>
          <a:bodyPr>
            <a:normAutofit lnSpcReduction="10000"/>
          </a:bodyPr>
          <a:lstStyle/>
          <a:p>
            <a:pPr>
              <a:lnSpc>
                <a:spcPct val="115000"/>
              </a:lnSpc>
              <a:defRPr/>
            </a:pPr>
            <a:r>
              <a:rPr lang="fr-FR" sz="1100" dirty="0"/>
              <a:t>Les objectifs du Cobit sont les suivants :</a:t>
            </a:r>
            <a:br>
              <a:rPr lang="fr-FR" sz="1100" dirty="0"/>
            </a:br>
            <a:endParaRPr lang="fr-FR" sz="1100" dirty="0"/>
          </a:p>
          <a:p>
            <a:pPr lvl="1">
              <a:lnSpc>
                <a:spcPct val="115000"/>
              </a:lnSpc>
              <a:buFontTx/>
              <a:buChar char="-"/>
              <a:defRPr/>
            </a:pPr>
            <a:r>
              <a:rPr lang="fr-FR" sz="1100" dirty="0"/>
              <a:t> L'efficacité (résultats/objectifs), </a:t>
            </a:r>
          </a:p>
          <a:p>
            <a:pPr lvl="1">
              <a:lnSpc>
                <a:spcPct val="115000"/>
              </a:lnSpc>
              <a:buFontTx/>
              <a:buChar char="-"/>
              <a:defRPr/>
            </a:pPr>
            <a:r>
              <a:rPr lang="fr-FR" sz="1100" dirty="0"/>
              <a:t> L'efficience (résultats/ressources), </a:t>
            </a:r>
          </a:p>
          <a:p>
            <a:pPr lvl="1">
              <a:lnSpc>
                <a:spcPct val="115000"/>
              </a:lnSpc>
              <a:defRPr/>
            </a:pPr>
            <a:r>
              <a:rPr lang="fr-FR" sz="1100" dirty="0"/>
              <a:t>- La confidentialité, </a:t>
            </a:r>
          </a:p>
          <a:p>
            <a:pPr lvl="1">
              <a:lnSpc>
                <a:spcPct val="115000"/>
              </a:lnSpc>
              <a:defRPr/>
            </a:pPr>
            <a:r>
              <a:rPr lang="fr-FR" sz="1100" dirty="0"/>
              <a:t>- L'intégrité, </a:t>
            </a:r>
          </a:p>
          <a:p>
            <a:pPr lvl="1">
              <a:lnSpc>
                <a:spcPct val="115000"/>
              </a:lnSpc>
              <a:defRPr/>
            </a:pPr>
            <a:r>
              <a:rPr lang="fr-FR" sz="1100" dirty="0"/>
              <a:t>- La disponibilité, </a:t>
            </a:r>
          </a:p>
          <a:p>
            <a:pPr lvl="1">
              <a:lnSpc>
                <a:spcPct val="115000"/>
              </a:lnSpc>
              <a:defRPr/>
            </a:pPr>
            <a:r>
              <a:rPr lang="fr-FR" sz="1100" dirty="0"/>
              <a:t>- La conformité, </a:t>
            </a:r>
          </a:p>
          <a:p>
            <a:pPr lvl="1">
              <a:lnSpc>
                <a:spcPct val="115000"/>
              </a:lnSpc>
              <a:defRPr/>
            </a:pPr>
            <a:r>
              <a:rPr lang="fr-FR" sz="1100" dirty="0"/>
              <a:t>- La fiabilité.</a:t>
            </a:r>
          </a:p>
          <a:p>
            <a:pPr>
              <a:lnSpc>
                <a:spcPct val="115000"/>
              </a:lnSpc>
              <a:defRPr/>
            </a:pPr>
            <a:br>
              <a:rPr lang="fr-FR" sz="1100" dirty="0"/>
            </a:br>
            <a:r>
              <a:rPr lang="fr-FR" sz="1100" dirty="0"/>
              <a:t>Pour atteindre ces objectifs, le SI dispose des ressources suivantes :</a:t>
            </a:r>
          </a:p>
          <a:p>
            <a:pPr lvl="1">
              <a:lnSpc>
                <a:spcPct val="115000"/>
              </a:lnSpc>
              <a:defRPr/>
            </a:pPr>
            <a:r>
              <a:rPr lang="fr-FR" sz="1100" dirty="0"/>
              <a:t>- Les compétences, </a:t>
            </a:r>
          </a:p>
          <a:p>
            <a:pPr lvl="1">
              <a:lnSpc>
                <a:spcPct val="115000"/>
              </a:lnSpc>
              <a:defRPr/>
            </a:pPr>
            <a:r>
              <a:rPr lang="fr-FR" sz="1100" dirty="0"/>
              <a:t>- Les applications, </a:t>
            </a:r>
          </a:p>
          <a:p>
            <a:pPr lvl="1">
              <a:lnSpc>
                <a:spcPct val="115000"/>
              </a:lnSpc>
              <a:defRPr/>
            </a:pPr>
            <a:r>
              <a:rPr lang="fr-FR" sz="1100" dirty="0"/>
              <a:t>- Les technologies, </a:t>
            </a:r>
          </a:p>
          <a:p>
            <a:pPr lvl="1">
              <a:lnSpc>
                <a:spcPct val="115000"/>
              </a:lnSpc>
              <a:defRPr/>
            </a:pPr>
            <a:r>
              <a:rPr lang="fr-FR" sz="1100" dirty="0"/>
              <a:t>- Les données.</a:t>
            </a:r>
            <a:br>
              <a:rPr lang="fr-FR" sz="1100" dirty="0"/>
            </a:br>
            <a:endParaRPr lang="fr-FR" sz="1100" dirty="0"/>
          </a:p>
          <a:p>
            <a:pPr>
              <a:lnSpc>
                <a:spcPct val="115000"/>
              </a:lnSpc>
            </a:pPr>
            <a:endParaRPr lang="fr-FR" sz="1000" dirty="0"/>
          </a:p>
        </p:txBody>
      </p:sp>
      <p:sp>
        <p:nvSpPr>
          <p:cNvPr id="2" name="Titre 1">
            <a:extLst>
              <a:ext uri="{FF2B5EF4-FFF2-40B4-BE49-F238E27FC236}">
                <a16:creationId xmlns:a16="http://schemas.microsoft.com/office/drawing/2014/main" id="{7633393C-E36B-56E2-D673-3A154AAB65C0}"/>
              </a:ext>
            </a:extLst>
          </p:cNvPr>
          <p:cNvSpPr>
            <a:spLocks noGrp="1"/>
          </p:cNvSpPr>
          <p:nvPr>
            <p:ph type="title"/>
          </p:nvPr>
        </p:nvSpPr>
        <p:spPr>
          <a:xfrm>
            <a:off x="6096000" y="762000"/>
            <a:ext cx="5334000" cy="1524000"/>
          </a:xfrm>
        </p:spPr>
        <p:txBody>
          <a:bodyPr>
            <a:normAutofit/>
          </a:bodyPr>
          <a:lstStyle/>
          <a:p>
            <a:endParaRPr lang="fr-FR" sz="3200" dirty="0"/>
          </a:p>
        </p:txBody>
      </p:sp>
    </p:spTree>
    <p:extLst>
      <p:ext uri="{BB962C8B-B14F-4D97-AF65-F5344CB8AC3E}">
        <p14:creationId xmlns:p14="http://schemas.microsoft.com/office/powerpoint/2010/main" val="228039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nneau de salles de serveurs lumineux">
            <a:extLst>
              <a:ext uri="{FF2B5EF4-FFF2-40B4-BE49-F238E27FC236}">
                <a16:creationId xmlns:a16="http://schemas.microsoft.com/office/drawing/2014/main" id="{D42CC52F-1C8A-B6FF-C4F4-8D0E4AA1BD50}"/>
              </a:ext>
            </a:extLst>
          </p:cNvPr>
          <p:cNvPicPr>
            <a:picLocks noChangeAspect="1"/>
          </p:cNvPicPr>
          <p:nvPr/>
        </p:nvPicPr>
        <p:blipFill rotWithShape="1">
          <a:blip r:embed="rId2"/>
          <a:srcRect l="15747" r="2248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FDD048D-1CDE-3406-F211-DF58981A0479}"/>
              </a:ext>
            </a:extLst>
          </p:cNvPr>
          <p:cNvSpPr>
            <a:spLocks noGrp="1"/>
          </p:cNvSpPr>
          <p:nvPr>
            <p:ph idx="1"/>
          </p:nvPr>
        </p:nvSpPr>
        <p:spPr>
          <a:xfrm>
            <a:off x="762000" y="2286000"/>
            <a:ext cx="5334000" cy="3810001"/>
          </a:xfrm>
        </p:spPr>
        <p:txBody>
          <a:bodyPr>
            <a:normAutofit/>
          </a:bodyPr>
          <a:lstStyle/>
          <a:p>
            <a:pPr>
              <a:lnSpc>
                <a:spcPct val="115000"/>
              </a:lnSpc>
            </a:pPr>
            <a:r>
              <a:rPr lang="fr-FR" sz="1900" dirty="0"/>
              <a:t>La DSI d’une organisation est composé d’un ensemble de personnes gérant le SI de l’organisation ainsi que son informatique. Elle est en charge de la définition de l’architecture , de la conception, de l’installation, du déploiement et de l’exploitation du SI. La DSI est une direction transversale dont la performance impacte l’ensemble de l’organisation. La qualité de la communication entre DSI et directions Métier est une priorité pour toute DSI</a:t>
            </a:r>
          </a:p>
        </p:txBody>
      </p:sp>
      <p:sp>
        <p:nvSpPr>
          <p:cNvPr id="2" name="Titre 1">
            <a:extLst>
              <a:ext uri="{FF2B5EF4-FFF2-40B4-BE49-F238E27FC236}">
                <a16:creationId xmlns:a16="http://schemas.microsoft.com/office/drawing/2014/main" id="{3DC3DB06-9DC6-1350-DAA0-26B5492CEBB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881669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05AED-A3B0-D8A4-1F90-BCFDCA12E2ED}"/>
              </a:ext>
            </a:extLst>
          </p:cNvPr>
          <p:cNvSpPr>
            <a:spLocks noGrp="1"/>
          </p:cNvSpPr>
          <p:nvPr>
            <p:ph type="title"/>
          </p:nvPr>
        </p:nvSpPr>
        <p:spPr/>
        <p:txBody>
          <a:bodyPr/>
          <a:lstStyle/>
          <a:p>
            <a:r>
              <a:rPr lang="fr-FR" dirty="0"/>
              <a:t>Cobit: les niveaux de maturité</a:t>
            </a:r>
          </a:p>
        </p:txBody>
      </p:sp>
      <p:sp>
        <p:nvSpPr>
          <p:cNvPr id="3" name="Espace réservé du contenu 2">
            <a:extLst>
              <a:ext uri="{FF2B5EF4-FFF2-40B4-BE49-F238E27FC236}">
                <a16:creationId xmlns:a16="http://schemas.microsoft.com/office/drawing/2014/main" id="{6CC5FF91-15AB-5D87-E78D-EBD75322551C}"/>
              </a:ext>
            </a:extLst>
          </p:cNvPr>
          <p:cNvSpPr>
            <a:spLocks noGrp="1"/>
          </p:cNvSpPr>
          <p:nvPr>
            <p:ph idx="1"/>
          </p:nvPr>
        </p:nvSpPr>
        <p:spPr/>
        <p:txBody>
          <a:bodyPr>
            <a:normAutofit fontScale="70000" lnSpcReduction="20000"/>
          </a:bodyPr>
          <a:lstStyle/>
          <a:p>
            <a:pPr marL="342900" indent="-342900">
              <a:spcBef>
                <a:spcPct val="20000"/>
              </a:spcBef>
              <a:buClr>
                <a:schemeClr val="accent2"/>
              </a:buClr>
              <a:buSzPct val="80000"/>
              <a:buFontTx/>
              <a:buChar char="-"/>
            </a:pPr>
            <a:r>
              <a:rPr lang="fr-FR" sz="3200" b="1" dirty="0"/>
              <a:t>Inexistant : </a:t>
            </a:r>
            <a:r>
              <a:rPr lang="fr-FR" sz="2800" dirty="0"/>
              <a:t>Pas de processus / Entreprise non consciente</a:t>
            </a:r>
          </a:p>
          <a:p>
            <a:pPr marL="342900" indent="-342900">
              <a:spcBef>
                <a:spcPct val="20000"/>
              </a:spcBef>
              <a:buClr>
                <a:schemeClr val="accent2"/>
              </a:buClr>
              <a:buSzPct val="80000"/>
              <a:buFontTx/>
              <a:buChar char="-"/>
            </a:pPr>
            <a:r>
              <a:rPr lang="fr-FR" sz="3600" b="1" dirty="0"/>
              <a:t>Initial : </a:t>
            </a:r>
            <a:r>
              <a:rPr lang="fr-FR" sz="2800" dirty="0"/>
              <a:t>quelques processus / Entreprise prend conscience</a:t>
            </a:r>
          </a:p>
          <a:p>
            <a:pPr marL="342900" indent="-342900">
              <a:spcBef>
                <a:spcPct val="20000"/>
              </a:spcBef>
              <a:buClr>
                <a:schemeClr val="accent2"/>
              </a:buClr>
              <a:buSzPct val="80000"/>
              <a:buFontTx/>
              <a:buChar char="-"/>
            </a:pPr>
            <a:r>
              <a:rPr lang="fr-FR" sz="3600" b="1" dirty="0"/>
              <a:t>Répétitif : </a:t>
            </a:r>
            <a:r>
              <a:rPr lang="fr-FR" sz="2800" dirty="0"/>
              <a:t>Processus avec modèle répétable / Entreprise traite au cas par cas </a:t>
            </a:r>
          </a:p>
          <a:p>
            <a:pPr marL="342900" indent="-342900">
              <a:spcBef>
                <a:spcPct val="20000"/>
              </a:spcBef>
              <a:buClr>
                <a:schemeClr val="accent2"/>
              </a:buClr>
              <a:buSzPct val="80000"/>
              <a:buFontTx/>
              <a:buChar char="-"/>
            </a:pPr>
            <a:r>
              <a:rPr lang="fr-FR" sz="3600" b="1" dirty="0"/>
              <a:t>Défini : </a:t>
            </a:r>
            <a:r>
              <a:rPr lang="fr-FR" sz="2800" dirty="0"/>
              <a:t>Processus formalisés, pas de responsabilités définies, pas de suivi qualité</a:t>
            </a:r>
            <a:endParaRPr lang="fr-FR" sz="3600" dirty="0"/>
          </a:p>
          <a:p>
            <a:pPr marL="342900" indent="-342900">
              <a:spcBef>
                <a:spcPct val="20000"/>
              </a:spcBef>
              <a:buClr>
                <a:schemeClr val="accent2"/>
              </a:buClr>
              <a:buSzPct val="80000"/>
              <a:buFontTx/>
              <a:buChar char="-"/>
            </a:pPr>
            <a:r>
              <a:rPr lang="fr-FR" sz="3600" b="1" dirty="0"/>
              <a:t>Géré et mesurable : </a:t>
            </a:r>
            <a:r>
              <a:rPr lang="fr-FR" sz="2800" dirty="0"/>
              <a:t>Processus surveillés, Responsabilités définies, suivi de la qualité, Personnel formé</a:t>
            </a:r>
          </a:p>
          <a:p>
            <a:pPr marL="342900" indent="-342900">
              <a:spcBef>
                <a:spcPct val="20000"/>
              </a:spcBef>
              <a:buClr>
                <a:schemeClr val="accent2"/>
              </a:buClr>
              <a:buSzPct val="80000"/>
              <a:buFontTx/>
              <a:buChar char="-"/>
            </a:pPr>
            <a:r>
              <a:rPr lang="fr-FR" sz="3600" b="1" dirty="0"/>
              <a:t>Optimisé : </a:t>
            </a:r>
            <a:r>
              <a:rPr lang="fr-FR" sz="2800" dirty="0"/>
              <a:t>Amélioration du processus existant, l’entreprise assure une veille afin de mettre à jour ses méthodes</a:t>
            </a:r>
          </a:p>
          <a:p>
            <a:endParaRPr lang="fr-FR" dirty="0"/>
          </a:p>
        </p:txBody>
      </p:sp>
    </p:spTree>
    <p:extLst>
      <p:ext uri="{BB962C8B-B14F-4D97-AF65-F5344CB8AC3E}">
        <p14:creationId xmlns:p14="http://schemas.microsoft.com/office/powerpoint/2010/main" val="3140878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C7CF0-E9CA-F08D-8CB8-774405C7E0D2}"/>
              </a:ext>
            </a:extLst>
          </p:cNvPr>
          <p:cNvSpPr>
            <a:spLocks noGrp="1"/>
          </p:cNvSpPr>
          <p:nvPr>
            <p:ph type="title"/>
          </p:nvPr>
        </p:nvSpPr>
        <p:spPr/>
        <p:txBody>
          <a:bodyPr/>
          <a:lstStyle/>
          <a:p>
            <a:r>
              <a:rPr lang="fr-FR" dirty="0"/>
              <a:t>Qu’apporte Cobit?</a:t>
            </a:r>
          </a:p>
        </p:txBody>
      </p:sp>
      <p:sp>
        <p:nvSpPr>
          <p:cNvPr id="3" name="Espace réservé du contenu 2">
            <a:extLst>
              <a:ext uri="{FF2B5EF4-FFF2-40B4-BE49-F238E27FC236}">
                <a16:creationId xmlns:a16="http://schemas.microsoft.com/office/drawing/2014/main" id="{1AF2B9B5-0AA6-330D-506C-3A3760760C71}"/>
              </a:ext>
            </a:extLst>
          </p:cNvPr>
          <p:cNvSpPr>
            <a:spLocks noGrp="1"/>
          </p:cNvSpPr>
          <p:nvPr>
            <p:ph idx="1"/>
          </p:nvPr>
        </p:nvSpPr>
        <p:spPr/>
        <p:txBody>
          <a:bodyPr>
            <a:normAutofit fontScale="55000" lnSpcReduction="20000"/>
          </a:bodyPr>
          <a:lstStyle/>
          <a:p>
            <a:pPr marL="266700" indent="-266700">
              <a:buClr>
                <a:srgbClr val="FF0000"/>
              </a:buClr>
              <a:buFont typeface="Wingdings" pitchFamily="2" charset="2"/>
              <a:buChar char="v"/>
              <a:defRPr/>
            </a:pPr>
            <a:r>
              <a:rPr lang="fr-FR" dirty="0"/>
              <a:t>Des processus plus simples et plus compréhensibles.</a:t>
            </a:r>
          </a:p>
          <a:p>
            <a:pPr marL="266700" indent="-266700">
              <a:buClr>
                <a:srgbClr val="FF0000"/>
              </a:buClr>
              <a:buFont typeface="Wingdings" pitchFamily="2" charset="2"/>
              <a:buChar char="v"/>
              <a:defRPr/>
            </a:pPr>
            <a:r>
              <a:rPr lang="fr-FR" dirty="0"/>
              <a:t>Une vision compréhensible par les métiers de ce que fait l’informatique.</a:t>
            </a:r>
          </a:p>
          <a:p>
            <a:pPr marL="266700" indent="-266700">
              <a:buClr>
                <a:srgbClr val="FF0000"/>
              </a:buClr>
              <a:buFont typeface="Wingdings" pitchFamily="2" charset="2"/>
              <a:buChar char="v"/>
              <a:defRPr/>
            </a:pPr>
            <a:r>
              <a:rPr lang="fr-FR" dirty="0"/>
              <a:t>De la valeur ajoutée des systèmes d’information.</a:t>
            </a:r>
          </a:p>
          <a:p>
            <a:pPr marL="266700" indent="-266700">
              <a:buClr>
                <a:srgbClr val="FF0000"/>
              </a:buClr>
              <a:buFont typeface="Wingdings" pitchFamily="2" charset="2"/>
              <a:buChar char="v"/>
              <a:defRPr/>
            </a:pPr>
            <a:r>
              <a:rPr lang="fr-FR" dirty="0"/>
              <a:t>Un meilleur alignement de l’informatique sur l’activité de l’entreprise (orientation métier).</a:t>
            </a:r>
          </a:p>
          <a:p>
            <a:pPr marL="266700" indent="-266700">
              <a:buClr>
                <a:srgbClr val="FF0000"/>
              </a:buClr>
              <a:buFont typeface="Wingdings" pitchFamily="2" charset="2"/>
              <a:buChar char="v"/>
              <a:defRPr/>
            </a:pPr>
            <a:r>
              <a:rPr lang="fr-FR" dirty="0"/>
              <a:t>Une attribution claire des responsabilités (approche par processus).</a:t>
            </a:r>
          </a:p>
          <a:p>
            <a:pPr marL="266700" indent="-266700">
              <a:buClr>
                <a:srgbClr val="FF0000"/>
              </a:buClr>
              <a:buFont typeface="Wingdings" pitchFamily="2" charset="2"/>
              <a:buChar char="v"/>
              <a:defRPr/>
            </a:pPr>
            <a:r>
              <a:rPr lang="fr-FR" dirty="0"/>
              <a:t>Une aide à la décision, aux choix, aux investissements…</a:t>
            </a:r>
          </a:p>
          <a:p>
            <a:pPr marL="266700" indent="-266700">
              <a:buClr>
                <a:srgbClr val="FF0000"/>
              </a:buClr>
              <a:buFont typeface="Wingdings" pitchFamily="2" charset="2"/>
              <a:buChar char="v"/>
              <a:defRPr/>
            </a:pPr>
            <a:r>
              <a:rPr lang="fr-FR" dirty="0"/>
              <a:t>Une possibilité d’élaborer son propre standard COBIT afin d’être encore plus en phase avec les objectifs de l’entreprise en terme de systèmes d’information.</a:t>
            </a:r>
          </a:p>
          <a:p>
            <a:pPr marL="266700" indent="-266700">
              <a:buClr>
                <a:srgbClr val="FF0000"/>
              </a:buClr>
              <a:buFont typeface="Wingdings" pitchFamily="2" charset="2"/>
              <a:buChar char="v"/>
              <a:defRPr/>
            </a:pPr>
            <a:r>
              <a:rPr lang="fr-FR" dirty="0"/>
              <a:t>Une auto évaluation</a:t>
            </a:r>
          </a:p>
          <a:p>
            <a:pPr marL="266700" indent="-266700">
              <a:buClr>
                <a:srgbClr val="FF0000"/>
              </a:buClr>
              <a:buFont typeface="Wingdings" pitchFamily="2" charset="2"/>
              <a:buChar char="v"/>
              <a:defRPr/>
            </a:pPr>
            <a:r>
              <a:rPr lang="fr-FR" dirty="0"/>
              <a:t>Une comparaison avec d’autres entreprises ayant un même domaine métier</a:t>
            </a:r>
          </a:p>
          <a:p>
            <a:endParaRPr lang="fr-FR" dirty="0"/>
          </a:p>
        </p:txBody>
      </p:sp>
    </p:spTree>
    <p:extLst>
      <p:ext uri="{BB962C8B-B14F-4D97-AF65-F5344CB8AC3E}">
        <p14:creationId xmlns:p14="http://schemas.microsoft.com/office/powerpoint/2010/main" val="26226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8" name="Content Placeholder 7">
            <a:extLst>
              <a:ext uri="{FF2B5EF4-FFF2-40B4-BE49-F238E27FC236}">
                <a16:creationId xmlns:a16="http://schemas.microsoft.com/office/drawing/2014/main" id="{0A7670E7-2205-5FF0-77EF-4A9138B93559}"/>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6E9156CA-E476-01A8-8B20-B93D44499404}"/>
              </a:ext>
            </a:extLst>
          </p:cNvPr>
          <p:cNvSpPr>
            <a:spLocks noGrp="1"/>
          </p:cNvSpPr>
          <p:nvPr>
            <p:ph type="title"/>
          </p:nvPr>
        </p:nvSpPr>
        <p:spPr>
          <a:xfrm>
            <a:off x="762000" y="762000"/>
            <a:ext cx="5334000" cy="1524000"/>
          </a:xfrm>
        </p:spPr>
        <p:txBody>
          <a:bodyPr>
            <a:normAutofit/>
          </a:bodyPr>
          <a:lstStyle/>
          <a:p>
            <a:r>
              <a:rPr lang="fr-FR" sz="3200"/>
              <a:t>Standards ISO</a:t>
            </a:r>
          </a:p>
        </p:txBody>
      </p:sp>
      <p:pic>
        <p:nvPicPr>
          <p:cNvPr id="4" name="Picture 4">
            <a:extLst>
              <a:ext uri="{FF2B5EF4-FFF2-40B4-BE49-F238E27FC236}">
                <a16:creationId xmlns:a16="http://schemas.microsoft.com/office/drawing/2014/main" id="{8CF04835-9AAD-23CB-B88E-53249E2360BA}"/>
              </a:ext>
            </a:extLst>
          </p:cNvPr>
          <p:cNvPicPr>
            <a:picLocks noChangeAspect="1" noChangeArrowheads="1"/>
          </p:cNvPicPr>
          <p:nvPr/>
        </p:nvPicPr>
        <p:blipFill>
          <a:blip r:embed="rId2" cstate="print"/>
          <a:stretch>
            <a:fillRect/>
          </a:stretch>
        </p:blipFill>
        <p:spPr bwMode="auto">
          <a:xfrm>
            <a:off x="762000" y="2286000"/>
            <a:ext cx="5334000" cy="3507571"/>
          </a:xfrm>
          <a:prstGeom prst="rect">
            <a:avLst/>
          </a:prstGeom>
          <a:noFill/>
        </p:spPr>
      </p:pic>
    </p:spTree>
    <p:extLst>
      <p:ext uri="{BB962C8B-B14F-4D97-AF65-F5344CB8AC3E}">
        <p14:creationId xmlns:p14="http://schemas.microsoft.com/office/powerpoint/2010/main" val="913099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8385FE-0E2F-55AC-E522-76D7F8A11DDE}"/>
              </a:ext>
            </a:extLst>
          </p:cNvPr>
          <p:cNvSpPr>
            <a:spLocks noGrp="1"/>
          </p:cNvSpPr>
          <p:nvPr>
            <p:ph type="title"/>
          </p:nvPr>
        </p:nvSpPr>
        <p:spPr/>
        <p:txBody>
          <a:bodyPr/>
          <a:lstStyle/>
          <a:p>
            <a:r>
              <a:rPr lang="fr-FR" dirty="0"/>
              <a:t>Standard ISO/IEC38500</a:t>
            </a:r>
          </a:p>
        </p:txBody>
      </p:sp>
      <p:sp>
        <p:nvSpPr>
          <p:cNvPr id="3" name="Espace réservé du contenu 2">
            <a:extLst>
              <a:ext uri="{FF2B5EF4-FFF2-40B4-BE49-F238E27FC236}">
                <a16:creationId xmlns:a16="http://schemas.microsoft.com/office/drawing/2014/main" id="{2CA37CDE-6DE8-74A6-EEC9-12FCAFE6399D}"/>
              </a:ext>
            </a:extLst>
          </p:cNvPr>
          <p:cNvSpPr>
            <a:spLocks noGrp="1"/>
          </p:cNvSpPr>
          <p:nvPr>
            <p:ph idx="1"/>
          </p:nvPr>
        </p:nvSpPr>
        <p:spPr/>
        <p:txBody>
          <a:bodyPr>
            <a:normAutofit fontScale="92500"/>
          </a:bodyPr>
          <a:lstStyle/>
          <a:p>
            <a:r>
              <a:rPr lang="fr-FR" altLang="en-US" sz="2800" dirty="0"/>
              <a:t>Les technologies de l'information (TI) sont devenues omniprésentes dans le soutien et la mise en œuvre de la stratégie des entreprises et cette prévalence oblige la gouvernance des TI à constituer un impératif organisationnel.</a:t>
            </a:r>
          </a:p>
          <a:p>
            <a:r>
              <a:rPr lang="fr-FR" altLang="en-US" sz="2800" dirty="0"/>
              <a:t>Les entreprises ont considérablement investi dans l'informatique pour automatiser leurs processus métier et pour communiquer et traiter électroniquement avec leurs clients et leurs fournisseurs</a:t>
            </a:r>
            <a:endParaRPr lang="fr-FR" dirty="0"/>
          </a:p>
        </p:txBody>
      </p:sp>
    </p:spTree>
    <p:extLst>
      <p:ext uri="{BB962C8B-B14F-4D97-AF65-F5344CB8AC3E}">
        <p14:creationId xmlns:p14="http://schemas.microsoft.com/office/powerpoint/2010/main" val="2471601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8" name="Content Placeholder 7">
            <a:extLst>
              <a:ext uri="{FF2B5EF4-FFF2-40B4-BE49-F238E27FC236}">
                <a16:creationId xmlns:a16="http://schemas.microsoft.com/office/drawing/2014/main" id="{BCDD7713-1F26-F214-16B6-D61C98E6CD84}"/>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6DEC5027-D247-150D-0B8C-4BC6F3B424FB}"/>
              </a:ext>
            </a:extLst>
          </p:cNvPr>
          <p:cNvSpPr>
            <a:spLocks noGrp="1"/>
          </p:cNvSpPr>
          <p:nvPr>
            <p:ph type="title"/>
          </p:nvPr>
        </p:nvSpPr>
        <p:spPr>
          <a:xfrm>
            <a:off x="762000" y="762000"/>
            <a:ext cx="5334000" cy="1524000"/>
          </a:xfrm>
        </p:spPr>
        <p:txBody>
          <a:bodyPr>
            <a:normAutofit/>
          </a:bodyPr>
          <a:lstStyle/>
          <a:p>
            <a:endParaRPr lang="fr-FR" sz="3200"/>
          </a:p>
        </p:txBody>
      </p:sp>
      <p:pic>
        <p:nvPicPr>
          <p:cNvPr id="4" name="Picture 2">
            <a:extLst>
              <a:ext uri="{FF2B5EF4-FFF2-40B4-BE49-F238E27FC236}">
                <a16:creationId xmlns:a16="http://schemas.microsoft.com/office/drawing/2014/main" id="{7B0A3C83-0D29-A84A-3709-9E4A5CE0EDA5}"/>
              </a:ext>
            </a:extLst>
          </p:cNvPr>
          <p:cNvPicPr>
            <a:picLocks noChangeAspect="1" noChangeArrowheads="1"/>
          </p:cNvPicPr>
          <p:nvPr/>
        </p:nvPicPr>
        <p:blipFill>
          <a:blip r:embed="rId2" cstate="print"/>
          <a:stretch>
            <a:fillRect/>
          </a:stretch>
        </p:blipFill>
        <p:spPr bwMode="auto">
          <a:xfrm>
            <a:off x="762000" y="2286000"/>
            <a:ext cx="5334000" cy="3742256"/>
          </a:xfrm>
          <a:prstGeom prst="rect">
            <a:avLst/>
          </a:prstGeom>
          <a:noFill/>
        </p:spPr>
      </p:pic>
    </p:spTree>
    <p:extLst>
      <p:ext uri="{BB962C8B-B14F-4D97-AF65-F5344CB8AC3E}">
        <p14:creationId xmlns:p14="http://schemas.microsoft.com/office/powerpoint/2010/main" val="586005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B6EB0CA2-CCAA-5593-C20C-4736A37B56CC}"/>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80D69D36-C0B5-46B4-8C13-B50B0D4828DA}"/>
              </a:ext>
            </a:extLst>
          </p:cNvPr>
          <p:cNvSpPr>
            <a:spLocks noGrp="1"/>
          </p:cNvSpPr>
          <p:nvPr>
            <p:ph idx="1"/>
          </p:nvPr>
        </p:nvSpPr>
        <p:spPr>
          <a:xfrm>
            <a:off x="762000" y="2286000"/>
            <a:ext cx="5334000" cy="3810001"/>
          </a:xfrm>
        </p:spPr>
        <p:txBody>
          <a:bodyPr>
            <a:normAutofit/>
          </a:bodyPr>
          <a:lstStyle/>
          <a:p>
            <a:pPr>
              <a:lnSpc>
                <a:spcPct val="115000"/>
              </a:lnSpc>
            </a:pPr>
            <a:r>
              <a:rPr lang="fr-FR" sz="1900" dirty="0"/>
              <a:t>Les trois activités du modèle de gouvernance de l'ISO / CEI 38500, à savoir évaluer, diriger et surveiller, ont lieu pendant la phase de gouvernance. Celles-ci sont encadrées et guidées par les six principes de la norme (</a:t>
            </a:r>
            <a:r>
              <a:rPr lang="fr-FR" sz="1900" b="1" dirty="0"/>
              <a:t>responsabilité</a:t>
            </a:r>
            <a:r>
              <a:rPr lang="fr-FR" sz="1900" dirty="0"/>
              <a:t>, </a:t>
            </a:r>
            <a:r>
              <a:rPr lang="fr-FR" sz="1900" b="1" dirty="0"/>
              <a:t>stratégie</a:t>
            </a:r>
            <a:r>
              <a:rPr lang="fr-FR" sz="1900" dirty="0"/>
              <a:t>, </a:t>
            </a:r>
            <a:r>
              <a:rPr lang="fr-FR" sz="1900" b="1" dirty="0"/>
              <a:t>acquisition</a:t>
            </a:r>
            <a:r>
              <a:rPr lang="fr-FR" sz="1900" dirty="0"/>
              <a:t>, </a:t>
            </a:r>
            <a:r>
              <a:rPr lang="fr-FR" sz="1900" b="1" dirty="0"/>
              <a:t>performance</a:t>
            </a:r>
            <a:r>
              <a:rPr lang="fr-FR" sz="1900" dirty="0"/>
              <a:t>, </a:t>
            </a:r>
            <a:r>
              <a:rPr lang="fr-FR" sz="1900" b="1" dirty="0"/>
              <a:t>conformité</a:t>
            </a:r>
            <a:r>
              <a:rPr lang="fr-FR" sz="1900" dirty="0"/>
              <a:t>, </a:t>
            </a:r>
            <a:r>
              <a:rPr lang="fr-FR" sz="1900" b="1" dirty="0"/>
              <a:t>comportement humain</a:t>
            </a:r>
            <a:r>
              <a:rPr lang="fr-FR" sz="1900" dirty="0"/>
              <a:t>) dans le contexte des environnements internes et externes, ainsi que par la culture de l’organisation en matière de gouvernance informatique.</a:t>
            </a:r>
            <a:endParaRPr lang="es-ES" sz="1900" dirty="0"/>
          </a:p>
          <a:p>
            <a:pPr>
              <a:lnSpc>
                <a:spcPct val="115000"/>
              </a:lnSpc>
            </a:pPr>
            <a:endParaRPr lang="fr-FR" sz="1900" dirty="0"/>
          </a:p>
        </p:txBody>
      </p:sp>
      <p:sp>
        <p:nvSpPr>
          <p:cNvPr id="2" name="Titre 1">
            <a:extLst>
              <a:ext uri="{FF2B5EF4-FFF2-40B4-BE49-F238E27FC236}">
                <a16:creationId xmlns:a16="http://schemas.microsoft.com/office/drawing/2014/main" id="{FF7ABC60-2347-6916-9845-FA9D117476AF}"/>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69119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6" name="Content Placeholder 7">
            <a:extLst>
              <a:ext uri="{FF2B5EF4-FFF2-40B4-BE49-F238E27FC236}">
                <a16:creationId xmlns:a16="http://schemas.microsoft.com/office/drawing/2014/main" id="{B777EB62-5075-585C-BFBD-25E82D0CCB36}"/>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E87C61A4-46C3-DEA8-84EC-71F73B6988A1}"/>
              </a:ext>
            </a:extLst>
          </p:cNvPr>
          <p:cNvSpPr>
            <a:spLocks noGrp="1"/>
          </p:cNvSpPr>
          <p:nvPr>
            <p:ph type="title"/>
          </p:nvPr>
        </p:nvSpPr>
        <p:spPr>
          <a:xfrm>
            <a:off x="762000" y="762000"/>
            <a:ext cx="5334000" cy="1524000"/>
          </a:xfrm>
        </p:spPr>
        <p:txBody>
          <a:bodyPr>
            <a:normAutofit/>
          </a:bodyPr>
          <a:lstStyle/>
          <a:p>
            <a:endParaRPr lang="fr-FR" sz="3200"/>
          </a:p>
        </p:txBody>
      </p:sp>
      <p:pic>
        <p:nvPicPr>
          <p:cNvPr id="4" name="Picture 6">
            <a:extLst>
              <a:ext uri="{FF2B5EF4-FFF2-40B4-BE49-F238E27FC236}">
                <a16:creationId xmlns:a16="http://schemas.microsoft.com/office/drawing/2014/main" id="{D57D539F-4D4E-6B3A-5D8C-1BF3DA7224CB}"/>
              </a:ext>
            </a:extLst>
          </p:cNvPr>
          <p:cNvPicPr>
            <a:picLocks noChangeAspect="1" noChangeArrowheads="1"/>
          </p:cNvPicPr>
          <p:nvPr/>
        </p:nvPicPr>
        <p:blipFill>
          <a:blip r:embed="rId2" cstate="print"/>
          <a:stretch>
            <a:fillRect/>
          </a:stretch>
        </p:blipFill>
        <p:spPr bwMode="auto">
          <a:xfrm>
            <a:off x="761997" y="762000"/>
            <a:ext cx="5333999" cy="5334000"/>
          </a:xfrm>
          <a:prstGeom prst="rect">
            <a:avLst/>
          </a:prstGeom>
          <a:noFill/>
        </p:spPr>
      </p:pic>
    </p:spTree>
    <p:extLst>
      <p:ext uri="{BB962C8B-B14F-4D97-AF65-F5344CB8AC3E}">
        <p14:creationId xmlns:p14="http://schemas.microsoft.com/office/powerpoint/2010/main" val="142465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D56C5C05-CE42-EA22-DC75-86276036420B}"/>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D90DB6A2-1DE3-CA28-9C98-2E99EAF2B3E1}"/>
              </a:ext>
            </a:extLst>
          </p:cNvPr>
          <p:cNvSpPr>
            <a:spLocks noGrp="1"/>
          </p:cNvSpPr>
          <p:nvPr>
            <p:ph idx="1"/>
          </p:nvPr>
        </p:nvSpPr>
        <p:spPr>
          <a:xfrm>
            <a:off x="762000" y="2286000"/>
            <a:ext cx="5334000" cy="3810001"/>
          </a:xfrm>
        </p:spPr>
        <p:txBody>
          <a:bodyPr>
            <a:normAutofit/>
          </a:bodyPr>
          <a:lstStyle/>
          <a:p>
            <a:pPr>
              <a:lnSpc>
                <a:spcPct val="115000"/>
              </a:lnSpc>
              <a:defRPr/>
            </a:pPr>
            <a:r>
              <a:rPr lang="fr-FR" sz="1500" dirty="0"/>
              <a:t>Il est important de définir et de décrire le résultat de la gouvernance informatique lors de l’application du cadre ISO / IEC 38500, plutôt que d’être orienté processus ou contrôle. Cela garantira que l'organe directeur détermine ce qui doit être réalisé, plutôt que de spécifier la manière dont cela doit être fait, guidant ainsi de manière appropriée l'organisation ou l'utilisation du système informatique.</a:t>
            </a:r>
          </a:p>
          <a:p>
            <a:pPr>
              <a:lnSpc>
                <a:spcPct val="115000"/>
              </a:lnSpc>
              <a:defRPr/>
            </a:pPr>
            <a:r>
              <a:rPr lang="fr-FR" sz="1500" dirty="0"/>
              <a:t>En outre, un mécanisme d'évaluation approprié est nécessaire, qui doit prendre en compte la nature basée sur les principes de l'ISO / CEI 38500.</a:t>
            </a:r>
            <a:endParaRPr lang="es-ES" sz="1500" dirty="0"/>
          </a:p>
          <a:p>
            <a:pPr>
              <a:lnSpc>
                <a:spcPct val="115000"/>
              </a:lnSpc>
              <a:defRPr/>
            </a:pPr>
            <a:endParaRPr lang="es-ES" sz="1500" dirty="0"/>
          </a:p>
          <a:p>
            <a:pPr>
              <a:lnSpc>
                <a:spcPct val="115000"/>
              </a:lnSpc>
            </a:pPr>
            <a:endParaRPr lang="fr-FR" sz="1500" dirty="0"/>
          </a:p>
        </p:txBody>
      </p:sp>
      <p:sp>
        <p:nvSpPr>
          <p:cNvPr id="2" name="Titre 1">
            <a:extLst>
              <a:ext uri="{FF2B5EF4-FFF2-40B4-BE49-F238E27FC236}">
                <a16:creationId xmlns:a16="http://schemas.microsoft.com/office/drawing/2014/main" id="{35D1DAE0-31F5-C803-8973-D8457ED420D2}"/>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957080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27213-888C-ABBF-4938-2591E6E6D2A7}"/>
              </a:ext>
            </a:extLst>
          </p:cNvPr>
          <p:cNvSpPr>
            <a:spLocks noGrp="1"/>
          </p:cNvSpPr>
          <p:nvPr>
            <p:ph type="title"/>
          </p:nvPr>
        </p:nvSpPr>
        <p:spPr/>
        <p:txBody>
          <a:bodyPr/>
          <a:lstStyle/>
          <a:p>
            <a:r>
              <a:rPr lang="fr-FR" dirty="0"/>
              <a:t>Critères d’évaluation du principe de responsabilité</a:t>
            </a:r>
          </a:p>
        </p:txBody>
      </p:sp>
      <p:pic>
        <p:nvPicPr>
          <p:cNvPr id="4" name="table">
            <a:extLst>
              <a:ext uri="{FF2B5EF4-FFF2-40B4-BE49-F238E27FC236}">
                <a16:creationId xmlns:a16="http://schemas.microsoft.com/office/drawing/2014/main" id="{3600A64E-8ECB-1E17-A684-919F6C52BCC7}"/>
              </a:ext>
            </a:extLst>
          </p:cNvPr>
          <p:cNvPicPr>
            <a:picLocks noGrp="1" noChangeAspect="1"/>
          </p:cNvPicPr>
          <p:nvPr>
            <p:ph idx="1"/>
          </p:nvPr>
        </p:nvPicPr>
        <p:blipFill>
          <a:blip r:embed="rId2"/>
          <a:stretch>
            <a:fillRect/>
          </a:stretch>
        </p:blipFill>
        <p:spPr>
          <a:xfrm>
            <a:off x="2418222" y="2286000"/>
            <a:ext cx="7355556" cy="3817938"/>
          </a:xfrm>
          <a:prstGeom prst="rect">
            <a:avLst/>
          </a:prstGeom>
        </p:spPr>
      </p:pic>
    </p:spTree>
    <p:extLst>
      <p:ext uri="{BB962C8B-B14F-4D97-AF65-F5344CB8AC3E}">
        <p14:creationId xmlns:p14="http://schemas.microsoft.com/office/powerpoint/2010/main" val="2258746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0B663-9C66-AC9B-29E8-D200F7E8DE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37E06A9-7373-4E82-7FD5-7183AF649FC5}"/>
              </a:ext>
            </a:extLst>
          </p:cNvPr>
          <p:cNvSpPr>
            <a:spLocks noGrp="1"/>
          </p:cNvSpPr>
          <p:nvPr>
            <p:ph idx="1"/>
          </p:nvPr>
        </p:nvSpPr>
        <p:spPr/>
        <p:txBody>
          <a:bodyPr/>
          <a:lstStyle/>
          <a:p>
            <a:pPr marL="0" indent="0">
              <a:buFont typeface="Wingdings" pitchFamily="2" charset="2"/>
              <a:buNone/>
              <a:defRPr/>
            </a:pPr>
            <a:r>
              <a:rPr lang="en-GB" b="1" dirty="0" err="1"/>
              <a:t>Strategie</a:t>
            </a:r>
            <a:endParaRPr lang="en-US" b="1" dirty="0"/>
          </a:p>
          <a:p>
            <a:pPr>
              <a:defRPr/>
            </a:pPr>
            <a:r>
              <a:rPr lang="fr-FR" dirty="0"/>
              <a:t>La stratégie commerciale de l’entreprise prend en compte les capacités actuelles et futures du service informatique; </a:t>
            </a:r>
          </a:p>
          <a:p>
            <a:pPr>
              <a:defRPr/>
            </a:pPr>
            <a:r>
              <a:rPr lang="fr-FR" dirty="0"/>
              <a:t>Les plans stratégiques informatiques répondent aux besoins actuels et continus de la stratégie commerciale de l’organisation.</a:t>
            </a:r>
            <a:endParaRPr lang="en-US" dirty="0"/>
          </a:p>
          <a:p>
            <a:endParaRPr lang="fr-FR" dirty="0"/>
          </a:p>
        </p:txBody>
      </p:sp>
    </p:spTree>
    <p:extLst>
      <p:ext uri="{BB962C8B-B14F-4D97-AF65-F5344CB8AC3E}">
        <p14:creationId xmlns:p14="http://schemas.microsoft.com/office/powerpoint/2010/main" val="326983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8" name="Freeform: Shape 205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69" name="Freeform: Shape 205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70" name="Freeform: Shape 205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1" name="Rectangle 207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72" name="Freeform: Shape 2062">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3" name="Freeform: Shape 206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Freeform: Shape 206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re 1">
            <a:extLst>
              <a:ext uri="{FF2B5EF4-FFF2-40B4-BE49-F238E27FC236}">
                <a16:creationId xmlns:a16="http://schemas.microsoft.com/office/drawing/2014/main" id="{5175FE12-ECF6-A57E-F7E5-C4CED7AA202C}"/>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kern="1200" dirty="0" err="1">
                <a:solidFill>
                  <a:schemeClr val="tx1"/>
                </a:solidFill>
                <a:latin typeface="+mj-lt"/>
                <a:ea typeface="+mj-ea"/>
                <a:cs typeface="+mj-cs"/>
              </a:rPr>
              <a:t>Rôle</a:t>
            </a:r>
            <a:r>
              <a:rPr lang="en-US" kern="1200" dirty="0">
                <a:solidFill>
                  <a:schemeClr val="tx1"/>
                </a:solidFill>
                <a:latin typeface="+mj-lt"/>
                <a:ea typeface="+mj-ea"/>
                <a:cs typeface="+mj-cs"/>
              </a:rPr>
              <a:t>  de la DSI</a:t>
            </a:r>
          </a:p>
        </p:txBody>
      </p:sp>
      <p:pic>
        <p:nvPicPr>
          <p:cNvPr id="2050" name="Picture 2" descr="Les différentes dimensions de la DSI">
            <a:extLst>
              <a:ext uri="{FF2B5EF4-FFF2-40B4-BE49-F238E27FC236}">
                <a16:creationId xmlns:a16="http://schemas.microsoft.com/office/drawing/2014/main" id="{68F762B3-798F-E569-17B4-4DEC03D76E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99869" y="961606"/>
            <a:ext cx="5293259" cy="384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1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2AD2C-6402-C69E-4C64-7D4563FD6F4E}"/>
              </a:ext>
            </a:extLst>
          </p:cNvPr>
          <p:cNvSpPr>
            <a:spLocks noGrp="1"/>
          </p:cNvSpPr>
          <p:nvPr>
            <p:ph type="title"/>
          </p:nvPr>
        </p:nvSpPr>
        <p:spPr/>
        <p:txBody>
          <a:bodyPr/>
          <a:lstStyle/>
          <a:p>
            <a:r>
              <a:rPr lang="fr-FR" dirty="0"/>
              <a:t>Critères évaluation de la stratégie</a:t>
            </a:r>
          </a:p>
        </p:txBody>
      </p:sp>
      <p:pic>
        <p:nvPicPr>
          <p:cNvPr id="4" name="table">
            <a:extLst>
              <a:ext uri="{FF2B5EF4-FFF2-40B4-BE49-F238E27FC236}">
                <a16:creationId xmlns:a16="http://schemas.microsoft.com/office/drawing/2014/main" id="{4FF93ED0-7237-A8FA-1864-4AF806E7C976}"/>
              </a:ext>
            </a:extLst>
          </p:cNvPr>
          <p:cNvPicPr>
            <a:picLocks noGrp="1" noChangeAspect="1"/>
          </p:cNvPicPr>
          <p:nvPr>
            <p:ph idx="1"/>
          </p:nvPr>
        </p:nvPicPr>
        <p:blipFill>
          <a:blip r:embed="rId2"/>
          <a:stretch>
            <a:fillRect/>
          </a:stretch>
        </p:blipFill>
        <p:spPr>
          <a:xfrm>
            <a:off x="2666106" y="2286000"/>
            <a:ext cx="6859788" cy="3817938"/>
          </a:xfrm>
          <a:prstGeom prst="rect">
            <a:avLst/>
          </a:prstGeom>
        </p:spPr>
      </p:pic>
    </p:spTree>
    <p:extLst>
      <p:ext uri="{BB962C8B-B14F-4D97-AF65-F5344CB8AC3E}">
        <p14:creationId xmlns:p14="http://schemas.microsoft.com/office/powerpoint/2010/main" val="3822997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Título"/>
          <p:cNvSpPr>
            <a:spLocks noGrp="1"/>
          </p:cNvSpPr>
          <p:nvPr>
            <p:ph type="title"/>
          </p:nvPr>
        </p:nvSpPr>
        <p:spPr>
          <a:xfrm>
            <a:off x="2351088" y="296652"/>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2099557" y="2132856"/>
          <a:ext cx="7993063" cy="4207942"/>
        </p:xfrm>
        <a:graphic>
          <a:graphicData uri="http://schemas.openxmlformats.org/drawingml/2006/table">
            <a:tbl>
              <a:tblPr firstRow="1" firstCol="1" bandRow="1">
                <a:tableStyleId>{5C22544A-7EE6-4342-B048-85BDC9FD1C3A}</a:tableStyleId>
              </a:tblPr>
              <a:tblGrid>
                <a:gridCol w="3879193">
                  <a:extLst>
                    <a:ext uri="{9D8B030D-6E8A-4147-A177-3AD203B41FA5}">
                      <a16:colId xmlns:a16="http://schemas.microsoft.com/office/drawing/2014/main" val="20000"/>
                    </a:ext>
                  </a:extLst>
                </a:gridCol>
                <a:gridCol w="4113870">
                  <a:extLst>
                    <a:ext uri="{9D8B030D-6E8A-4147-A177-3AD203B41FA5}">
                      <a16:colId xmlns:a16="http://schemas.microsoft.com/office/drawing/2014/main" val="20001"/>
                    </a:ext>
                  </a:extLst>
                </a:gridCol>
              </a:tblGrid>
              <a:tr h="428074">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82" marR="68582" marT="0" marB="0" anchor="ctr"/>
                </a:tc>
                <a:tc>
                  <a:txBody>
                    <a:bodyPr/>
                    <a:lstStyle/>
                    <a:p>
                      <a:pPr algn="ctr">
                        <a:lnSpc>
                          <a:spcPct val="100000"/>
                        </a:lnSpc>
                        <a:spcAft>
                          <a:spcPts val="0"/>
                        </a:spcAft>
                      </a:pPr>
                      <a:r>
                        <a:rPr lang="en-GB" sz="1600" dirty="0" err="1">
                          <a:effectLst/>
                        </a:rPr>
                        <a:t>Preuve</a:t>
                      </a:r>
                      <a:r>
                        <a:rPr lang="en-GB" sz="1600" dirty="0">
                          <a:effectLst/>
                        </a:rPr>
                        <a:t> de </a:t>
                      </a:r>
                      <a:r>
                        <a:rPr lang="en-GB" sz="1600" dirty="0" err="1">
                          <a:effectLst/>
                        </a:rPr>
                        <a:t>succès</a:t>
                      </a:r>
                      <a:endParaRPr lang="en-US" sz="1600" dirty="0">
                        <a:effectLst/>
                        <a:latin typeface="Arial"/>
                        <a:ea typeface="MS Mincho"/>
                        <a:cs typeface="Times New Roman"/>
                      </a:endParaRPr>
                    </a:p>
                  </a:txBody>
                  <a:tcPr marL="68582" marR="68582" marT="0" marB="0" anchor="ctr"/>
                </a:tc>
                <a:extLst>
                  <a:ext uri="{0D108BD9-81ED-4DB2-BD59-A6C34878D82A}">
                    <a16:rowId xmlns:a16="http://schemas.microsoft.com/office/drawing/2014/main" val="10000"/>
                  </a:ext>
                </a:extLst>
              </a:tr>
              <a:tr h="1164214">
                <a:tc>
                  <a:txBody>
                    <a:bodyPr/>
                    <a:lstStyle/>
                    <a:p>
                      <a:pPr algn="just">
                        <a:lnSpc>
                          <a:spcPct val="100000"/>
                        </a:lnSpc>
                        <a:spcAft>
                          <a:spcPts val="0"/>
                        </a:spcAft>
                      </a:pPr>
                      <a:r>
                        <a:rPr lang="fr-FR" sz="1600" dirty="0">
                          <a:effectLst/>
                        </a:rPr>
                        <a:t>Les activités de l'organisation sont efficacement prises en charge par les TI et le changement stratégique est bien opéré par les TI.</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L'informatique est clairement alignée sur la stratégie et l'architecture de l'entreprise</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1"/>
                  </a:ext>
                </a:extLst>
              </a:tr>
              <a:tr h="1396454">
                <a:tc>
                  <a:txBody>
                    <a:bodyPr/>
                    <a:lstStyle/>
                    <a:p>
                      <a:pPr algn="just">
                        <a:lnSpc>
                          <a:spcPct val="100000"/>
                        </a:lnSpc>
                        <a:spcAft>
                          <a:spcPts val="0"/>
                        </a:spcAft>
                      </a:pPr>
                      <a:r>
                        <a:rPr lang="fr-FR" sz="1600" dirty="0">
                          <a:effectLst/>
                        </a:rPr>
                        <a:t>Les systèmes d’aide à la décision de l’organisation fournissent des informations rapides et de haute qualité</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Les exigences opérationnelles en matière de convivialité, de confidentialité, d’intégrité et de disponibilité des données utilisées pour prendre des décisions sont identifiées et satisfaites.</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2"/>
                  </a:ext>
                </a:extLst>
              </a:tr>
              <a:tr h="1187722">
                <a:tc>
                  <a:txBody>
                    <a:bodyPr/>
                    <a:lstStyle/>
                    <a:p>
                      <a:pPr algn="just">
                        <a:lnSpc>
                          <a:spcPct val="100000"/>
                        </a:lnSpc>
                        <a:spcAft>
                          <a:spcPts val="0"/>
                        </a:spcAft>
                      </a:pPr>
                      <a:r>
                        <a:rPr lang="fr-FR" sz="1600" dirty="0">
                          <a:effectLst/>
                        </a:rPr>
                        <a:t>Les objectifs de l’organisation sont concrétisés par l’innovation informatique</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L’IT est utilisé pour:</a:t>
                      </a:r>
                    </a:p>
                    <a:p>
                      <a:pPr algn="just">
                        <a:lnSpc>
                          <a:spcPct val="100000"/>
                        </a:lnSpc>
                        <a:spcAft>
                          <a:spcPts val="0"/>
                        </a:spcAft>
                        <a:buFont typeface="Arial" pitchFamily="34" charset="0"/>
                        <a:buChar char="•"/>
                      </a:pPr>
                      <a:r>
                        <a:rPr lang="fr-FR" sz="1600" dirty="0">
                          <a:effectLst/>
                        </a:rPr>
                        <a:t>Activer, perturber et redéfinir les modèles commerciaux</a:t>
                      </a:r>
                    </a:p>
                    <a:p>
                      <a:pPr algn="just">
                        <a:lnSpc>
                          <a:spcPct val="100000"/>
                        </a:lnSpc>
                        <a:spcAft>
                          <a:spcPts val="0"/>
                        </a:spcAft>
                        <a:buFont typeface="Arial" pitchFamily="34" charset="0"/>
                        <a:buChar char="•"/>
                      </a:pPr>
                      <a:r>
                        <a:rPr lang="fr-FR" sz="1600" dirty="0">
                          <a:effectLst/>
                        </a:rPr>
                        <a:t>S'engager et communiquer avec les clients</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3"/>
                  </a:ext>
                </a:extLst>
              </a:tr>
            </a:tbl>
          </a:graphicData>
        </a:graphic>
      </p:graphicFrame>
      <p:sp>
        <p:nvSpPr>
          <p:cNvPr id="21524" name="Rectangle 1"/>
          <p:cNvSpPr>
            <a:spLocks noChangeArrowheads="1"/>
          </p:cNvSpPr>
          <p:nvPr/>
        </p:nvSpPr>
        <p:spPr bwMode="auto">
          <a:xfrm>
            <a:off x="2351088" y="1710970"/>
            <a:ext cx="5184176" cy="592458"/>
          </a:xfrm>
          <a:prstGeom prst="rect">
            <a:avLst/>
          </a:prstGeom>
          <a:noFill/>
          <a:ln w="9525">
            <a:noFill/>
            <a:miter lim="800000"/>
            <a:headEnd/>
            <a:tailEnd/>
          </a:ln>
          <a:effectLst/>
        </p:spPr>
        <p:txBody>
          <a:bodyPr wrap="none" tIns="38088" bIns="0" anchor="ctr">
            <a:spAutoFit/>
          </a:bodyPr>
          <a:lstStyle/>
          <a:p>
            <a:pPr eaLnBrk="0" hangingPunct="0"/>
            <a:r>
              <a:rPr lang="fr-FR" altLang="ja-JP" dirty="0">
                <a:ea typeface="MS Mincho" pitchFamily="49" charset="-128"/>
                <a:cs typeface="Arial" charset="0"/>
              </a:rPr>
              <a:t>Critères d'évaluation du principe de la stratégie</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Título"/>
          <p:cNvSpPr>
            <a:spLocks noGrp="1"/>
          </p:cNvSpPr>
          <p:nvPr>
            <p:ph type="title"/>
          </p:nvPr>
        </p:nvSpPr>
        <p:spPr>
          <a:xfrm>
            <a:off x="2351088" y="80628"/>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4" name="3 Tabla"/>
          <p:cNvGraphicFramePr>
            <a:graphicFrameLocks noGrp="1"/>
          </p:cNvGraphicFramePr>
          <p:nvPr/>
        </p:nvGraphicFramePr>
        <p:xfrm>
          <a:off x="2063552" y="2332066"/>
          <a:ext cx="8151812" cy="3622543"/>
        </p:xfrm>
        <a:graphic>
          <a:graphicData uri="http://schemas.openxmlformats.org/drawingml/2006/table">
            <a:tbl>
              <a:tblPr firstRow="1" firstCol="1" bandRow="1">
                <a:tableStyleId>{5C22544A-7EE6-4342-B048-85BDC9FD1C3A}</a:tableStyleId>
              </a:tblPr>
              <a:tblGrid>
                <a:gridCol w="3956238">
                  <a:extLst>
                    <a:ext uri="{9D8B030D-6E8A-4147-A177-3AD203B41FA5}">
                      <a16:colId xmlns:a16="http://schemas.microsoft.com/office/drawing/2014/main" val="20000"/>
                    </a:ext>
                  </a:extLst>
                </a:gridCol>
                <a:gridCol w="4195574">
                  <a:extLst>
                    <a:ext uri="{9D8B030D-6E8A-4147-A177-3AD203B41FA5}">
                      <a16:colId xmlns:a16="http://schemas.microsoft.com/office/drawing/2014/main" val="20001"/>
                    </a:ext>
                  </a:extLst>
                </a:gridCol>
              </a:tblGrid>
              <a:tr h="50542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7" marR="68577"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77" marR="68577" marT="0" marB="0" anchor="ctr"/>
                </a:tc>
                <a:extLst>
                  <a:ext uri="{0D108BD9-81ED-4DB2-BD59-A6C34878D82A}">
                    <a16:rowId xmlns:a16="http://schemas.microsoft.com/office/drawing/2014/main" val="10000"/>
                  </a:ext>
                </a:extLst>
              </a:tr>
              <a:tr h="983522">
                <a:tc>
                  <a:txBody>
                    <a:bodyPr/>
                    <a:lstStyle/>
                    <a:p>
                      <a:pPr algn="just">
                        <a:lnSpc>
                          <a:spcPct val="100000"/>
                        </a:lnSpc>
                        <a:spcAft>
                          <a:spcPts val="0"/>
                        </a:spcAft>
                      </a:pPr>
                      <a:r>
                        <a:rPr lang="fr-FR" sz="1400" dirty="0">
                          <a:effectLst/>
                        </a:rPr>
                        <a:t>Les investissements dans l'informatique ont été définis en priorité pour déterminer dans quelle mesure leur contribution potentielle à l'activité est à la fois attractive et réalisable.</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Investissements informatiques structurés en portefeuilles, rendements des investissements nécessaires pour respecter les taux de rendement minimaux</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1"/>
                  </a:ext>
                </a:extLst>
              </a:tr>
              <a:tr h="983522">
                <a:tc>
                  <a:txBody>
                    <a:bodyPr/>
                    <a:lstStyle/>
                    <a:p>
                      <a:pPr algn="just">
                        <a:lnSpc>
                          <a:spcPct val="100000"/>
                        </a:lnSpc>
                        <a:spcAft>
                          <a:spcPts val="0"/>
                        </a:spcAft>
                      </a:pPr>
                      <a:r>
                        <a:rPr lang="fr-FR" sz="1400" dirty="0">
                          <a:effectLst/>
                        </a:rPr>
                        <a:t>Les besoins métier sont entièrement pris en charge par des solutions informatiques sélectionnées</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Le processus d'approvisionnement des solutions informatiques garantit que les exigences en matière de fonctionnalité, de convivialité, d'architecture, de sécurité, de performance, de disponibilité, etc. sont atteintes</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2"/>
                  </a:ext>
                </a:extLst>
              </a:tr>
              <a:tr h="983522">
                <a:tc>
                  <a:txBody>
                    <a:bodyPr/>
                    <a:lstStyle/>
                    <a:p>
                      <a:pPr algn="just">
                        <a:lnSpc>
                          <a:spcPct val="100000"/>
                        </a:lnSpc>
                        <a:spcAft>
                          <a:spcPts val="0"/>
                        </a:spcAft>
                      </a:pPr>
                      <a:r>
                        <a:rPr lang="fr-FR" sz="1400" dirty="0">
                          <a:effectLst/>
                        </a:rPr>
                        <a:t>Les programmes de mise en œuvre se déroulent conformément au plan et procurent des avantages commerciaux</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Programmes de changement structurés pour fournir des capacités commerciales avec une gestion minutieuse des coûts, des risques, du calendrier et des avantages</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3"/>
                  </a:ext>
                </a:extLst>
              </a:tr>
            </a:tbl>
          </a:graphicData>
        </a:graphic>
      </p:graphicFrame>
      <p:sp>
        <p:nvSpPr>
          <p:cNvPr id="23572" name="Rectangle 1"/>
          <p:cNvSpPr>
            <a:spLocks noChangeArrowheads="1"/>
          </p:cNvSpPr>
          <p:nvPr/>
        </p:nvSpPr>
        <p:spPr bwMode="auto">
          <a:xfrm>
            <a:off x="2099557" y="1772439"/>
            <a:ext cx="7911321" cy="746298"/>
          </a:xfrm>
          <a:prstGeom prst="rect">
            <a:avLst/>
          </a:prstGeom>
          <a:noFill/>
          <a:ln w="9525">
            <a:noFill/>
            <a:miter lim="800000"/>
            <a:headEnd/>
            <a:tailEnd/>
          </a:ln>
          <a:effectLst/>
        </p:spPr>
        <p:txBody>
          <a:bodyPr wrap="square" tIns="38088" bIns="152352" anchor="ctr">
            <a:spAutoFit/>
          </a:bodyPr>
          <a:lstStyle/>
          <a:p>
            <a:pPr eaLnBrk="0" hangingPunct="0"/>
            <a:r>
              <a:rPr lang="fr-FR" altLang="ja-JP" dirty="0">
                <a:ea typeface="MS Mincho" pitchFamily="49" charset="-128"/>
                <a:cs typeface="Arial" charset="0"/>
              </a:rPr>
              <a:t>Critères d'évaluation pour le principe de l'acquisition</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a:t>Performance :</a:t>
            </a:r>
            <a:endParaRPr lang="en-US" b="1" dirty="0"/>
          </a:p>
          <a:p>
            <a:pPr>
              <a:defRPr/>
            </a:pPr>
            <a:r>
              <a:rPr lang="fr-FR" dirty="0"/>
              <a:t>Le service informatique est parfaitement adapté au soutien de l'organisation, en fournissant les services, les niveaux de service et la qualité de service requis pour répondre aux exigences commerciales actuelles et futures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Título"/>
          <p:cNvSpPr>
            <a:spLocks noGrp="1"/>
          </p:cNvSpPr>
          <p:nvPr>
            <p:ph type="title"/>
          </p:nvPr>
        </p:nvSpPr>
        <p:spPr>
          <a:xfrm>
            <a:off x="2351088" y="4462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2099556" y="2312877"/>
          <a:ext cx="8177212" cy="3944201"/>
        </p:xfrm>
        <a:graphic>
          <a:graphicData uri="http://schemas.openxmlformats.org/drawingml/2006/table">
            <a:tbl>
              <a:tblPr firstRow="1" firstCol="1" bandRow="1">
                <a:tableStyleId>{5C22544A-7EE6-4342-B048-85BDC9FD1C3A}</a:tableStyleId>
              </a:tblPr>
              <a:tblGrid>
                <a:gridCol w="3968564">
                  <a:extLst>
                    <a:ext uri="{9D8B030D-6E8A-4147-A177-3AD203B41FA5}">
                      <a16:colId xmlns:a16="http://schemas.microsoft.com/office/drawing/2014/main" val="20000"/>
                    </a:ext>
                  </a:extLst>
                </a:gridCol>
                <a:gridCol w="4208648">
                  <a:extLst>
                    <a:ext uri="{9D8B030D-6E8A-4147-A177-3AD203B41FA5}">
                      <a16:colId xmlns:a16="http://schemas.microsoft.com/office/drawing/2014/main" val="20001"/>
                    </a:ext>
                  </a:extLst>
                </a:gridCol>
              </a:tblGrid>
              <a:tr h="48643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6" marR="68576"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76" marR="68576" marT="0" marB="0" anchor="ctr"/>
                </a:tc>
                <a:extLst>
                  <a:ext uri="{0D108BD9-81ED-4DB2-BD59-A6C34878D82A}">
                    <a16:rowId xmlns:a16="http://schemas.microsoft.com/office/drawing/2014/main" val="10000"/>
                  </a:ext>
                </a:extLst>
              </a:tr>
              <a:tr h="1628978">
                <a:tc>
                  <a:txBody>
                    <a:bodyPr/>
                    <a:lstStyle/>
                    <a:p>
                      <a:pPr algn="just">
                        <a:lnSpc>
                          <a:spcPct val="100000"/>
                        </a:lnSpc>
                        <a:spcAft>
                          <a:spcPts val="1200"/>
                        </a:spcAft>
                      </a:pPr>
                      <a:r>
                        <a:rPr lang="fr-FR" sz="1400" dirty="0">
                          <a:effectLst/>
                        </a:rPr>
                        <a:t>Toutes les parties prenantes capables d'interagir et de traiter avec des systèmes informatiques fournissant les services, les niveaux de service et la qualité de service répondant à leurs exigences</a:t>
                      </a:r>
                      <a:r>
                        <a:rPr lang="en-GB" sz="1400" dirty="0">
                          <a:effectLst/>
                        </a:rPr>
                        <a:t> </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Les TI sont suffisamment réactives et disponibles, même en cas de forte demande ou de sinistre. Les changements et les mises à niveau informatiques ne sont effectués qu’avec une interruption planifiée de l’activité.</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1"/>
                  </a:ext>
                </a:extLst>
              </a:tr>
              <a:tr h="814489">
                <a:tc>
                  <a:txBody>
                    <a:bodyPr/>
                    <a:lstStyle/>
                    <a:p>
                      <a:pPr algn="just">
                        <a:lnSpc>
                          <a:spcPct val="100000"/>
                        </a:lnSpc>
                        <a:spcAft>
                          <a:spcPts val="0"/>
                        </a:spcAft>
                      </a:pPr>
                      <a:r>
                        <a:rPr lang="fr-FR" sz="1400" dirty="0">
                          <a:effectLst/>
                        </a:rPr>
                        <a:t>L'information est complète, précise, sécurisée et accessible</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Le service informatique est protégé contre les accès non autorisés et les modifications de données. Contrôles en place pour assurer l'intégrité des données</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2"/>
                  </a:ext>
                </a:extLst>
              </a:tr>
              <a:tr h="975352">
                <a:tc>
                  <a:txBody>
                    <a:bodyPr/>
                    <a:lstStyle/>
                    <a:p>
                      <a:pPr algn="just">
                        <a:lnSpc>
                          <a:spcPct val="100000"/>
                        </a:lnSpc>
                        <a:spcAft>
                          <a:spcPts val="0"/>
                        </a:spcAft>
                      </a:pPr>
                      <a:r>
                        <a:rPr lang="fr-FR" sz="1400" dirty="0">
                          <a:effectLst/>
                        </a:rPr>
                        <a:t>Les parties prenantes ont apporté une aide efficace lors de la demande d'assistance informatique</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Un centre de services efficace qui résout les demandes, les incidents et les problèmes et veille à ce que les clients soient assistés dans les niveaux de service définis</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3"/>
                  </a:ext>
                </a:extLst>
              </a:tr>
            </a:tbl>
          </a:graphicData>
        </a:graphic>
      </p:graphicFrame>
      <p:sp>
        <p:nvSpPr>
          <p:cNvPr id="25620" name="Rectangle 1"/>
          <p:cNvSpPr>
            <a:spLocks noChangeArrowheads="1"/>
          </p:cNvSpPr>
          <p:nvPr/>
        </p:nvSpPr>
        <p:spPr bwMode="auto">
          <a:xfrm>
            <a:off x="2351088" y="1782552"/>
            <a:ext cx="5360250" cy="592458"/>
          </a:xfrm>
          <a:prstGeom prst="rect">
            <a:avLst/>
          </a:prstGeom>
          <a:noFill/>
          <a:ln w="9525">
            <a:noFill/>
            <a:miter lim="800000"/>
            <a:headEnd/>
            <a:tailEnd/>
          </a:ln>
          <a:effectLst/>
        </p:spPr>
        <p:txBody>
          <a:bodyPr wrap="none" tIns="38088" bIns="0" anchor="ctr">
            <a:spAutoFit/>
          </a:bodyPr>
          <a:lstStyle/>
          <a:p>
            <a:pPr eaLnBrk="0" hangingPunct="0"/>
            <a:r>
              <a:rPr lang="fr-FR" altLang="ja-JP" dirty="0">
                <a:ea typeface="MS Mincho" pitchFamily="49" charset="-128"/>
                <a:cs typeface="Arial" charset="0"/>
              </a:rPr>
              <a:t>Critères d'évaluation du principe de </a:t>
            </a:r>
            <a:r>
              <a:rPr lang="en-GB" altLang="ja-JP" dirty="0">
                <a:ea typeface="MS Mincho" pitchFamily="49" charset="-128"/>
                <a:cs typeface="Arial" charset="0"/>
              </a:rPr>
              <a:t>Performance</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err="1"/>
              <a:t>Conformité</a:t>
            </a:r>
            <a:r>
              <a:rPr lang="en-GB" b="1" dirty="0"/>
              <a:t> (Conformance) :</a:t>
            </a:r>
            <a:endParaRPr lang="en-US" b="1" dirty="0"/>
          </a:p>
          <a:p>
            <a:pPr>
              <a:defRPr/>
            </a:pPr>
            <a:r>
              <a:rPr lang="fr-FR" dirty="0"/>
              <a:t>Les TI sont conformes à toutes les lois et à tous les règlements obligatoires. Les politiques et les pratiques sont clairement définies, mises en œuvre et appliquées.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p:cNvSpPr>
            <a:spLocks noGrp="1"/>
          </p:cNvSpPr>
          <p:nvPr>
            <p:ph type="title"/>
          </p:nvPr>
        </p:nvSpPr>
        <p:spPr>
          <a:xfrm>
            <a:off x="2351088" y="22464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4" name="3 Tabla"/>
          <p:cNvGraphicFramePr>
            <a:graphicFrameLocks noGrp="1"/>
          </p:cNvGraphicFramePr>
          <p:nvPr/>
        </p:nvGraphicFramePr>
        <p:xfrm>
          <a:off x="2099557" y="2384884"/>
          <a:ext cx="8048625" cy="3592512"/>
        </p:xfrm>
        <a:graphic>
          <a:graphicData uri="http://schemas.openxmlformats.org/drawingml/2006/table">
            <a:tbl>
              <a:tblPr firstRow="1" firstCol="1" bandRow="1">
                <a:tableStyleId>{5C22544A-7EE6-4342-B048-85BDC9FD1C3A}</a:tableStyleId>
              </a:tblPr>
              <a:tblGrid>
                <a:gridCol w="3906159">
                  <a:extLst>
                    <a:ext uri="{9D8B030D-6E8A-4147-A177-3AD203B41FA5}">
                      <a16:colId xmlns:a16="http://schemas.microsoft.com/office/drawing/2014/main" val="20000"/>
                    </a:ext>
                  </a:extLst>
                </a:gridCol>
                <a:gridCol w="4142466">
                  <a:extLst>
                    <a:ext uri="{9D8B030D-6E8A-4147-A177-3AD203B41FA5}">
                      <a16:colId xmlns:a16="http://schemas.microsoft.com/office/drawing/2014/main" val="20001"/>
                    </a:ext>
                  </a:extLst>
                </a:gridCol>
              </a:tblGrid>
              <a:tr h="732123">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6" marR="68576" marT="0" marB="0" anchor="ctr"/>
                </a:tc>
                <a:tc>
                  <a:txBody>
                    <a:bodyPr/>
                    <a:lstStyle/>
                    <a:p>
                      <a:pPr algn="ctr">
                        <a:lnSpc>
                          <a:spcPct val="100000"/>
                        </a:lnSpc>
                        <a:spcAft>
                          <a:spcPts val="0"/>
                        </a:spcAft>
                      </a:pPr>
                      <a:r>
                        <a:rPr lang="en-GB" sz="1600" dirty="0" err="1">
                          <a:effectLst/>
                        </a:rPr>
                        <a:t>Preuves</a:t>
                      </a:r>
                      <a:r>
                        <a:rPr lang="en-GB" sz="1600" dirty="0">
                          <a:effectLst/>
                        </a:rPr>
                        <a:t> def </a:t>
                      </a:r>
                      <a:r>
                        <a:rPr lang="en-GB" sz="1600" dirty="0" err="1">
                          <a:effectLst/>
                        </a:rPr>
                        <a:t>Succés</a:t>
                      </a:r>
                      <a:endParaRPr lang="en-US" sz="1600" dirty="0">
                        <a:effectLst/>
                        <a:latin typeface="Arial"/>
                        <a:ea typeface="MS Mincho"/>
                        <a:cs typeface="Times New Roman"/>
                      </a:endParaRPr>
                    </a:p>
                  </a:txBody>
                  <a:tcPr marL="68576" marR="68576" marT="0" marB="0" anchor="ctr"/>
                </a:tc>
                <a:extLst>
                  <a:ext uri="{0D108BD9-81ED-4DB2-BD59-A6C34878D82A}">
                    <a16:rowId xmlns:a16="http://schemas.microsoft.com/office/drawing/2014/main" val="10000"/>
                  </a:ext>
                </a:extLst>
              </a:tr>
              <a:tr h="1225881">
                <a:tc>
                  <a:txBody>
                    <a:bodyPr/>
                    <a:lstStyle/>
                    <a:p>
                      <a:pPr algn="just">
                        <a:lnSpc>
                          <a:spcPct val="100000"/>
                        </a:lnSpc>
                        <a:spcAft>
                          <a:spcPts val="0"/>
                        </a:spcAft>
                      </a:pPr>
                      <a:r>
                        <a:rPr lang="fr-FR" sz="1600" dirty="0">
                          <a:effectLst/>
                        </a:rPr>
                        <a:t>Les politiques, règles et mandats de l’organisation sont mis en œuvre avec précision par le service informatique</a:t>
                      </a:r>
                      <a:endParaRPr lang="en-US" sz="16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600" dirty="0">
                          <a:effectLst/>
                        </a:rPr>
                        <a:t>Processus et contrôles informatiques matures en place, garantissant la conformité aux politiques organisationnelles, aux exigences de service et à l'appétence pour le risque</a:t>
                      </a:r>
                      <a:endParaRPr lang="en-US" sz="16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1"/>
                  </a:ext>
                </a:extLst>
              </a:tr>
              <a:tr h="1634508">
                <a:tc>
                  <a:txBody>
                    <a:bodyPr/>
                    <a:lstStyle/>
                    <a:p>
                      <a:pPr algn="just">
                        <a:lnSpc>
                          <a:spcPct val="100000"/>
                        </a:lnSpc>
                        <a:spcAft>
                          <a:spcPts val="0"/>
                        </a:spcAft>
                      </a:pPr>
                      <a:r>
                        <a:rPr lang="fr-FR" sz="1600" dirty="0">
                          <a:effectLst/>
                        </a:rPr>
                        <a:t>L'organisation gère correctement ses informations et ses transactions afin d'éviter toute violation des exigences légales et / ou réglementaires</a:t>
                      </a:r>
                      <a:endParaRPr lang="en-US" sz="16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600" dirty="0">
                          <a:effectLst/>
                        </a:rPr>
                        <a:t>Surveillance continue de la législation pertinente, mise en œuvre des processus et contrôles informatiques nécessaires et fourniture d'une assurance indépendante</a:t>
                      </a:r>
                      <a:endParaRPr lang="en-US" sz="16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2"/>
                  </a:ext>
                </a:extLst>
              </a:tr>
            </a:tbl>
          </a:graphicData>
        </a:graphic>
      </p:graphicFrame>
      <p:sp>
        <p:nvSpPr>
          <p:cNvPr id="27665" name="Rectangle 1"/>
          <p:cNvSpPr>
            <a:spLocks noChangeArrowheads="1"/>
          </p:cNvSpPr>
          <p:nvPr/>
        </p:nvSpPr>
        <p:spPr bwMode="auto">
          <a:xfrm>
            <a:off x="2351088" y="1798146"/>
            <a:ext cx="5176417" cy="369332"/>
          </a:xfrm>
          <a:prstGeom prst="rect">
            <a:avLst/>
          </a:prstGeom>
          <a:noFill/>
          <a:ln w="9525">
            <a:noFill/>
            <a:miter lim="800000"/>
            <a:headEnd/>
            <a:tailEnd/>
          </a:ln>
          <a:effectLst/>
        </p:spPr>
        <p:txBody>
          <a:bodyPr wrap="none" anchor="ctr">
            <a:spAutoFit/>
          </a:bodyPr>
          <a:lstStyle/>
          <a:p>
            <a:pPr eaLnBrk="0" hangingPunct="0"/>
            <a:r>
              <a:rPr lang="fr-FR" altLang="ja-JP" dirty="0">
                <a:ea typeface="MS Mincho" pitchFamily="49" charset="-128"/>
                <a:cs typeface="Arial" charset="0"/>
              </a:rPr>
              <a:t>Critères d'évaluation du principe de conformité</a:t>
            </a:r>
            <a:endParaRPr lang="en-GB" altLang="ja-JP" sz="4000" dirty="0">
              <a:ea typeface="ＭＳ Ｐゴシック"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err="1"/>
              <a:t>Comportement</a:t>
            </a:r>
            <a:r>
              <a:rPr lang="en-GB" b="1" dirty="0"/>
              <a:t> </a:t>
            </a:r>
            <a:r>
              <a:rPr lang="en-GB" b="1" dirty="0" err="1"/>
              <a:t>humain</a:t>
            </a:r>
            <a:r>
              <a:rPr lang="en-GB" b="1" dirty="0"/>
              <a:t> (Human Behaviour) : </a:t>
            </a:r>
            <a:endParaRPr lang="en-US" b="1" dirty="0"/>
          </a:p>
          <a:p>
            <a:pPr>
              <a:defRPr/>
            </a:pPr>
            <a:r>
              <a:rPr lang="fr-FR" dirty="0"/>
              <a:t>Les politiques, pratiques et décisions informatiques témoignent du respect du comportement humain, y compris des besoins actuels et en évolution de tous les «acteurs du processus».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1 Título"/>
          <p:cNvSpPr>
            <a:spLocks noGrp="1"/>
          </p:cNvSpPr>
          <p:nvPr>
            <p:ph type="title"/>
          </p:nvPr>
        </p:nvSpPr>
        <p:spPr>
          <a:xfrm>
            <a:off x="2351088" y="-2738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1919537" y="2492896"/>
          <a:ext cx="8126413" cy="3213099"/>
        </p:xfrm>
        <a:graphic>
          <a:graphicData uri="http://schemas.openxmlformats.org/drawingml/2006/table">
            <a:tbl>
              <a:tblPr firstRow="1" firstCol="1" bandRow="1">
                <a:tableStyleId>{5C22544A-7EE6-4342-B048-85BDC9FD1C3A}</a:tableStyleId>
              </a:tblPr>
              <a:tblGrid>
                <a:gridCol w="3943910">
                  <a:extLst>
                    <a:ext uri="{9D8B030D-6E8A-4147-A177-3AD203B41FA5}">
                      <a16:colId xmlns:a16="http://schemas.microsoft.com/office/drawing/2014/main" val="20000"/>
                    </a:ext>
                  </a:extLst>
                </a:gridCol>
                <a:gridCol w="4182503">
                  <a:extLst>
                    <a:ext uri="{9D8B030D-6E8A-4147-A177-3AD203B41FA5}">
                      <a16:colId xmlns:a16="http://schemas.microsoft.com/office/drawing/2014/main" val="20001"/>
                    </a:ext>
                  </a:extLst>
                </a:gridCol>
              </a:tblGrid>
              <a:tr h="73884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84" marR="68584"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84" marR="68584" marT="0" marB="0" anchor="ctr"/>
                </a:tc>
                <a:extLst>
                  <a:ext uri="{0D108BD9-81ED-4DB2-BD59-A6C34878D82A}">
                    <a16:rowId xmlns:a16="http://schemas.microsoft.com/office/drawing/2014/main" val="10000"/>
                  </a:ext>
                </a:extLst>
              </a:tr>
              <a:tr h="1237129">
                <a:tc>
                  <a:txBody>
                    <a:bodyPr/>
                    <a:lstStyle/>
                    <a:p>
                      <a:pPr algn="just">
                        <a:lnSpc>
                          <a:spcPct val="100000"/>
                        </a:lnSpc>
                        <a:spcAft>
                          <a:spcPts val="0"/>
                        </a:spcAft>
                      </a:pPr>
                      <a:r>
                        <a:rPr lang="fr-FR" sz="1600" dirty="0">
                          <a:effectLst/>
                        </a:rPr>
                        <a:t>Les parties prenantes utilisent les TI de l’organisation de manière acceptable.</a:t>
                      </a:r>
                      <a:endParaRPr lang="en-US" sz="1600" dirty="0">
                        <a:effectLst/>
                        <a:latin typeface="Arial"/>
                        <a:ea typeface="MS Mincho"/>
                        <a:cs typeface="Times New Roman"/>
                      </a:endParaRPr>
                    </a:p>
                  </a:txBody>
                  <a:tcPr marL="68584" marR="68584" marT="0" marB="0"/>
                </a:tc>
                <a:tc>
                  <a:txBody>
                    <a:bodyPr/>
                    <a:lstStyle/>
                    <a:p>
                      <a:pPr algn="just">
                        <a:lnSpc>
                          <a:spcPct val="100000"/>
                        </a:lnSpc>
                        <a:spcAft>
                          <a:spcPts val="0"/>
                        </a:spcAft>
                      </a:pPr>
                      <a:r>
                        <a:rPr lang="fr-FR" sz="1600" dirty="0">
                          <a:effectLst/>
                        </a:rPr>
                        <a:t>Les gestionnaires exécutifs assurent le leadership, s'appuyant sur une éducation, une formation et un suivi de la conformité aux politiques appropriés pour les utilisateurs et les fournisseurs de services.</a:t>
                      </a:r>
                      <a:endParaRPr lang="en-US" sz="1600" dirty="0">
                        <a:effectLst/>
                        <a:latin typeface="Courier New"/>
                        <a:ea typeface="MS Mincho"/>
                        <a:cs typeface="Times New Roman"/>
                      </a:endParaRPr>
                    </a:p>
                  </a:txBody>
                  <a:tcPr marL="68584" marR="68584" marT="0" marB="0"/>
                </a:tc>
                <a:extLst>
                  <a:ext uri="{0D108BD9-81ED-4DB2-BD59-A6C34878D82A}">
                    <a16:rowId xmlns:a16="http://schemas.microsoft.com/office/drawing/2014/main" val="10001"/>
                  </a:ext>
                </a:extLst>
              </a:tr>
              <a:tr h="1237129">
                <a:tc>
                  <a:txBody>
                    <a:bodyPr/>
                    <a:lstStyle/>
                    <a:p>
                      <a:pPr algn="just">
                        <a:lnSpc>
                          <a:spcPct val="100000"/>
                        </a:lnSpc>
                        <a:spcAft>
                          <a:spcPts val="0"/>
                        </a:spcAft>
                      </a:pPr>
                      <a:r>
                        <a:rPr lang="fr-FR" sz="1600" dirty="0">
                          <a:effectLst/>
                        </a:rPr>
                        <a:t>Efficacité commerciale et valeur générée par le personnel utilisant les TI de manière productive et efficace</a:t>
                      </a:r>
                      <a:endParaRPr lang="en-US" sz="1600" dirty="0">
                        <a:effectLst/>
                        <a:latin typeface="Arial"/>
                        <a:ea typeface="MS Mincho"/>
                        <a:cs typeface="Times New Roman"/>
                      </a:endParaRPr>
                    </a:p>
                  </a:txBody>
                  <a:tcPr marL="68584" marR="68584" marT="0" marB="0"/>
                </a:tc>
                <a:tc>
                  <a:txBody>
                    <a:bodyPr/>
                    <a:lstStyle/>
                    <a:p>
                      <a:pPr algn="just">
                        <a:lnSpc>
                          <a:spcPct val="100000"/>
                        </a:lnSpc>
                        <a:spcAft>
                          <a:spcPts val="0"/>
                        </a:spcAft>
                      </a:pPr>
                      <a:r>
                        <a:rPr lang="fr-FR" sz="1600" dirty="0">
                          <a:effectLst/>
                        </a:rPr>
                        <a:t>Formation continue, formation et tests de compétences pour tous les utilisateurs sur tous les aspects de l'utilisation des TI de l'organisation</a:t>
                      </a:r>
                      <a:endParaRPr lang="en-US" sz="1600" dirty="0">
                        <a:effectLst/>
                        <a:latin typeface="Courier New"/>
                        <a:ea typeface="MS Mincho"/>
                        <a:cs typeface="Times New Roman"/>
                      </a:endParaRPr>
                    </a:p>
                  </a:txBody>
                  <a:tcPr marL="68584" marR="68584" marT="0" marB="0"/>
                </a:tc>
                <a:extLst>
                  <a:ext uri="{0D108BD9-81ED-4DB2-BD59-A6C34878D82A}">
                    <a16:rowId xmlns:a16="http://schemas.microsoft.com/office/drawing/2014/main" val="10002"/>
                  </a:ext>
                </a:extLst>
              </a:tr>
            </a:tbl>
          </a:graphicData>
        </a:graphic>
      </p:graphicFrame>
      <p:sp>
        <p:nvSpPr>
          <p:cNvPr id="29713" name="Rectangle 1"/>
          <p:cNvSpPr>
            <a:spLocks noChangeArrowheads="1"/>
          </p:cNvSpPr>
          <p:nvPr/>
        </p:nvSpPr>
        <p:spPr bwMode="auto">
          <a:xfrm>
            <a:off x="1991545" y="1834150"/>
            <a:ext cx="7884787" cy="369332"/>
          </a:xfrm>
          <a:prstGeom prst="rect">
            <a:avLst/>
          </a:prstGeom>
          <a:noFill/>
          <a:ln w="9525">
            <a:noFill/>
            <a:miter lim="800000"/>
            <a:headEnd/>
            <a:tailEnd/>
          </a:ln>
          <a:effectLst/>
        </p:spPr>
        <p:txBody>
          <a:bodyPr wrap="none" anchor="ctr">
            <a:spAutoFit/>
          </a:bodyPr>
          <a:lstStyle/>
          <a:p>
            <a:pPr eaLnBrk="0" hangingPunct="0"/>
            <a:r>
              <a:rPr lang="en-ZA" altLang="ja-JP" b="1" dirty="0">
                <a:ea typeface="MS Mincho" pitchFamily="49" charset="-128"/>
                <a:cs typeface="Times New Roman" pitchFamily="18" charset="0"/>
              </a:rPr>
              <a:t>Tableau B.6: </a:t>
            </a:r>
            <a:r>
              <a:rPr lang="fr-FR" altLang="ja-JP" dirty="0">
                <a:ea typeface="MS Mincho" pitchFamily="49" charset="-128"/>
                <a:cs typeface="Arial" charset="0"/>
              </a:rPr>
              <a:t>Critères d'évaluation du principe de comportement humain</a:t>
            </a:r>
            <a:endParaRPr lang="en-GB" altLang="ja-JP" sz="4000" dirty="0">
              <a:ea typeface="ＭＳ Ｐゴシック" pitchFamily="3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E9C5855-D6C9-35D5-EE69-CF6CC6581B17}"/>
              </a:ext>
            </a:extLst>
          </p:cNvPr>
          <p:cNvSpPr>
            <a:spLocks noGrp="1"/>
          </p:cNvSpPr>
          <p:nvPr>
            <p:ph type="ctrTitle"/>
          </p:nvPr>
        </p:nvSpPr>
        <p:spPr/>
        <p:txBody>
          <a:bodyPr/>
          <a:lstStyle/>
          <a:p>
            <a:r>
              <a:rPr lang="fr-FR" dirty="0"/>
              <a:t>ITIL</a:t>
            </a:r>
          </a:p>
        </p:txBody>
      </p:sp>
      <p:sp>
        <p:nvSpPr>
          <p:cNvPr id="5" name="Sous-titre 4">
            <a:extLst>
              <a:ext uri="{FF2B5EF4-FFF2-40B4-BE49-F238E27FC236}">
                <a16:creationId xmlns:a16="http://schemas.microsoft.com/office/drawing/2014/main" id="{64D86E2C-F8BC-83B0-0765-05B3B580C98C}"/>
              </a:ext>
            </a:extLst>
          </p:cNvPr>
          <p:cNvSpPr>
            <a:spLocks noGrp="1"/>
          </p:cNvSpPr>
          <p:nvPr>
            <p:ph type="subTitle" idx="1"/>
          </p:nvPr>
        </p:nvSpPr>
        <p:spPr/>
        <p:txBody>
          <a:bodyPr/>
          <a:lstStyle/>
          <a:p>
            <a:r>
              <a:rPr lang="fr-FR" dirty="0"/>
              <a:t>Un guide de bonnes pratiques utiles pour la DSI</a:t>
            </a:r>
          </a:p>
        </p:txBody>
      </p:sp>
    </p:spTree>
    <p:extLst>
      <p:ext uri="{BB962C8B-B14F-4D97-AF65-F5344CB8AC3E}">
        <p14:creationId xmlns:p14="http://schemas.microsoft.com/office/powerpoint/2010/main" val="98207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Espace réservé du contenu 2">
            <a:extLst>
              <a:ext uri="{FF2B5EF4-FFF2-40B4-BE49-F238E27FC236}">
                <a16:creationId xmlns:a16="http://schemas.microsoft.com/office/drawing/2014/main" id="{D91AEC52-AB07-0202-576D-EDBD69603136}"/>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fr-FR" sz="2000" b="0" i="0" dirty="0">
                <a:effectLst/>
                <a:latin typeface="Inter"/>
              </a:rPr>
              <a:t>La première préoccupation des DSI est de faire fonctionner au quotidien le SI au profit des </a:t>
            </a:r>
            <a:r>
              <a:rPr lang="fr-FR" sz="2000" b="1" i="0" dirty="0">
                <a:effectLst/>
                <a:latin typeface="Inter"/>
              </a:rPr>
              <a:t>utilisateurs</a:t>
            </a:r>
            <a:r>
              <a:rPr lang="fr-FR" sz="2000" b="0" i="0" dirty="0">
                <a:effectLst/>
                <a:latin typeface="Inter"/>
              </a:rPr>
              <a:t>, tout en assurant une prise en compte efficiente des </a:t>
            </a:r>
            <a:r>
              <a:rPr lang="fr-FR" sz="2000" b="1" i="0" dirty="0">
                <a:effectLst/>
                <a:latin typeface="Inter"/>
              </a:rPr>
              <a:t>coûts</a:t>
            </a:r>
            <a:r>
              <a:rPr lang="fr-FR" sz="2000" b="0" i="0" dirty="0">
                <a:effectLst/>
                <a:latin typeface="Inter"/>
              </a:rPr>
              <a:t>. Pour faire face à ce défi, elle recherche inlassablement </a:t>
            </a:r>
            <a:r>
              <a:rPr lang="fr-FR" sz="2000" b="1" i="0" dirty="0">
                <a:effectLst/>
                <a:latin typeface="Inter"/>
              </a:rPr>
              <a:t>l’amélioration des performances</a:t>
            </a:r>
            <a:r>
              <a:rPr lang="fr-FR" sz="2000" b="0" i="0" dirty="0">
                <a:effectLst/>
                <a:latin typeface="Inter"/>
              </a:rPr>
              <a:t> et la </a:t>
            </a:r>
            <a:r>
              <a:rPr lang="fr-FR" sz="2000" b="1" i="0" dirty="0">
                <a:effectLst/>
                <a:latin typeface="Inter"/>
              </a:rPr>
              <a:t>réduction des coûts</a:t>
            </a:r>
            <a:r>
              <a:rPr lang="fr-FR" sz="2000" b="0" i="0" dirty="0">
                <a:effectLst/>
                <a:latin typeface="Inter"/>
              </a:rPr>
              <a:t>, en s’appuyant sur les méthodes reconnues du marché, dont nous parlerons plus tard.</a:t>
            </a:r>
          </a:p>
          <a:p>
            <a:pPr>
              <a:lnSpc>
                <a:spcPct val="115000"/>
              </a:lnSpc>
            </a:pPr>
            <a:endParaRPr lang="fr-FR" sz="2000" dirty="0"/>
          </a:p>
        </p:txBody>
      </p:sp>
      <p:sp>
        <p:nvSpPr>
          <p:cNvPr id="2" name="Titre 1">
            <a:extLst>
              <a:ext uri="{FF2B5EF4-FFF2-40B4-BE49-F238E27FC236}">
                <a16:creationId xmlns:a16="http://schemas.microsoft.com/office/drawing/2014/main" id="{32109819-C731-0D59-FDA7-BD1B20341EDF}"/>
              </a:ext>
            </a:extLst>
          </p:cNvPr>
          <p:cNvSpPr>
            <a:spLocks noGrp="1"/>
          </p:cNvSpPr>
          <p:nvPr>
            <p:ph type="title"/>
          </p:nvPr>
        </p:nvSpPr>
        <p:spPr>
          <a:xfrm>
            <a:off x="762000" y="762000"/>
            <a:ext cx="5334000" cy="1524000"/>
          </a:xfrm>
        </p:spPr>
        <p:txBody>
          <a:bodyPr>
            <a:normAutofit/>
          </a:bodyPr>
          <a:lstStyle/>
          <a:p>
            <a:r>
              <a:rPr lang="fr-FR" sz="3200" b="1" dirty="0">
                <a:latin typeface="Inter"/>
              </a:rPr>
              <a:t>Rôle 1 : Opérateur au service des utilisateurs</a:t>
            </a:r>
            <a:br>
              <a:rPr lang="fr-FR" sz="3200" b="1" dirty="0">
                <a:latin typeface="Inter"/>
              </a:rPr>
            </a:br>
            <a:endParaRPr lang="fr-FR" sz="3200" dirty="0"/>
          </a:p>
        </p:txBody>
      </p:sp>
      <p:pic>
        <p:nvPicPr>
          <p:cNvPr id="5" name="Picture 4" descr="Graphique sur un document avec stylet">
            <a:extLst>
              <a:ext uri="{FF2B5EF4-FFF2-40B4-BE49-F238E27FC236}">
                <a16:creationId xmlns:a16="http://schemas.microsoft.com/office/drawing/2014/main" id="{377D79AA-FD69-277A-0F43-1C20AFEB3DBF}"/>
              </a:ext>
            </a:extLst>
          </p:cNvPr>
          <p:cNvPicPr>
            <a:picLocks noChangeAspect="1"/>
          </p:cNvPicPr>
          <p:nvPr/>
        </p:nvPicPr>
        <p:blipFill rotWithShape="1">
          <a:blip r:embed="rId2"/>
          <a:srcRect l="25973" r="12254" b="1"/>
          <a:stretch/>
        </p:blipFill>
        <p:spPr>
          <a:xfrm>
            <a:off x="7056831" y="771525"/>
            <a:ext cx="4936337" cy="5334000"/>
          </a:xfrm>
          <a:prstGeom prst="rect">
            <a:avLst/>
          </a:prstGeom>
        </p:spPr>
      </p:pic>
    </p:spTree>
    <p:extLst>
      <p:ext uri="{BB962C8B-B14F-4D97-AF65-F5344CB8AC3E}">
        <p14:creationId xmlns:p14="http://schemas.microsoft.com/office/powerpoint/2010/main" val="3763107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4FC6AB33-A2E5-EE94-CD8E-95C82305678B}"/>
              </a:ext>
            </a:extLst>
          </p:cNvPr>
          <p:cNvPicPr>
            <a:picLocks noChangeAspect="1"/>
          </p:cNvPicPr>
          <p:nvPr/>
        </p:nvPicPr>
        <p:blipFill rotWithShape="1">
          <a:blip r:embed="rId2"/>
          <a:srcRect l="31910" r="18189"/>
          <a:stretch/>
        </p:blipFill>
        <p:spPr>
          <a:xfrm>
            <a:off x="7608055" y="10"/>
            <a:ext cx="4583947" cy="6131661"/>
          </a:xfrm>
          <a:custGeom>
            <a:avLst/>
            <a:gdLst/>
            <a:ahLst/>
            <a:cxnLst/>
            <a:rect l="l" t="t" r="r" b="b"/>
            <a:pathLst>
              <a:path w="4583947" h="6131671">
                <a:moveTo>
                  <a:pt x="1303111" y="0"/>
                </a:moveTo>
                <a:lnTo>
                  <a:pt x="4583947" y="0"/>
                </a:lnTo>
                <a:lnTo>
                  <a:pt x="4583947" y="4228311"/>
                </a:lnTo>
                <a:lnTo>
                  <a:pt x="4541880" y="4258857"/>
                </a:lnTo>
                <a:cubicBezTo>
                  <a:pt x="4395640" y="4361102"/>
                  <a:pt x="4254236" y="4453840"/>
                  <a:pt x="4128523" y="4540543"/>
                </a:cubicBezTo>
                <a:cubicBezTo>
                  <a:pt x="3416510" y="5032410"/>
                  <a:pt x="2702940" y="5523262"/>
                  <a:pt x="1946719" y="5933430"/>
                </a:cubicBezTo>
                <a:cubicBezTo>
                  <a:pt x="1506382" y="6172525"/>
                  <a:pt x="872113" y="6310628"/>
                  <a:pt x="393090" y="5653230"/>
                </a:cubicBezTo>
                <a:cubicBezTo>
                  <a:pt x="73281" y="5214029"/>
                  <a:pt x="-2478" y="4628756"/>
                  <a:pt x="62" y="4146595"/>
                </a:cubicBezTo>
                <a:cubicBezTo>
                  <a:pt x="8670" y="2518973"/>
                  <a:pt x="544344" y="1015353"/>
                  <a:pt x="1277882" y="32051"/>
                </a:cubicBezTo>
                <a:close/>
              </a:path>
            </a:pathLst>
          </a:custGeom>
        </p:spPr>
      </p:pic>
      <p:sp>
        <p:nvSpPr>
          <p:cNvPr id="11" name="Freeform: Shape 10">
            <a:extLst>
              <a:ext uri="{FF2B5EF4-FFF2-40B4-BE49-F238E27FC236}">
                <a16:creationId xmlns:a16="http://schemas.microsoft.com/office/drawing/2014/main" id="{B423BB46-9386-40B6-B6A8-70CDDE73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9075" y="16663"/>
            <a:ext cx="4352924" cy="6092804"/>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3578025 w 4496214"/>
              <a:gd name="connsiteY2" fmla="*/ 3466740 h 4650427"/>
              <a:gd name="connsiteX3" fmla="*/ 1946719 w 4496214"/>
              <a:gd name="connsiteY3" fmla="*/ 4497028 h 4650427"/>
              <a:gd name="connsiteX4" fmla="*/ 393090 w 4496214"/>
              <a:gd name="connsiteY4" fmla="*/ 4216828 h 4650427"/>
              <a:gd name="connsiteX5" fmla="*/ 62 w 4496214"/>
              <a:gd name="connsiteY5" fmla="*/ 2710193 h 4650427"/>
              <a:gd name="connsiteX6" fmla="*/ 513680 w 4496214"/>
              <a:gd name="connsiteY6" fmla="*/ 0 h 4650427"/>
              <a:gd name="connsiteX0" fmla="*/ 4496214 w 4496214"/>
              <a:gd name="connsiteY0" fmla="*/ 2853699 h 4650427"/>
              <a:gd name="connsiteX1" fmla="*/ 3578025 w 4496214"/>
              <a:gd name="connsiteY1" fmla="*/ 3466740 h 4650427"/>
              <a:gd name="connsiteX2" fmla="*/ 1946719 w 4496214"/>
              <a:gd name="connsiteY2" fmla="*/ 4497028 h 4650427"/>
              <a:gd name="connsiteX3" fmla="*/ 393090 w 4496214"/>
              <a:gd name="connsiteY3" fmla="*/ 4216828 h 4650427"/>
              <a:gd name="connsiteX4" fmla="*/ 62 w 4496214"/>
              <a:gd name="connsiteY4" fmla="*/ 2710193 h 4650427"/>
              <a:gd name="connsiteX5" fmla="*/ 513680 w 4496214"/>
              <a:gd name="connsiteY5" fmla="*/ 0 h 4650427"/>
              <a:gd name="connsiteX0" fmla="*/ 3578025 w 3578025"/>
              <a:gd name="connsiteY0" fmla="*/ 3466740 h 4650427"/>
              <a:gd name="connsiteX1" fmla="*/ 1946719 w 3578025"/>
              <a:gd name="connsiteY1" fmla="*/ 4497028 h 4650427"/>
              <a:gd name="connsiteX2" fmla="*/ 393090 w 3578025"/>
              <a:gd name="connsiteY2" fmla="*/ 4216828 h 4650427"/>
              <a:gd name="connsiteX3" fmla="*/ 62 w 3578025"/>
              <a:gd name="connsiteY3" fmla="*/ 2710193 h 4650427"/>
              <a:gd name="connsiteX4" fmla="*/ 513680 w 3578025"/>
              <a:gd name="connsiteY4" fmla="*/ 0 h 4650427"/>
              <a:gd name="connsiteX0" fmla="*/ 3578025 w 3578025"/>
              <a:gd name="connsiteY0" fmla="*/ 3466740 h 4705670"/>
              <a:gd name="connsiteX1" fmla="*/ 1946719 w 3578025"/>
              <a:gd name="connsiteY1" fmla="*/ 4497028 h 4705670"/>
              <a:gd name="connsiteX2" fmla="*/ 393090 w 3578025"/>
              <a:gd name="connsiteY2" fmla="*/ 4216828 h 4705670"/>
              <a:gd name="connsiteX3" fmla="*/ 62 w 3578025"/>
              <a:gd name="connsiteY3" fmla="*/ 2710193 h 4705670"/>
              <a:gd name="connsiteX4" fmla="*/ 513680 w 3578025"/>
              <a:gd name="connsiteY4" fmla="*/ 0 h 4705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25" h="4705670">
                <a:moveTo>
                  <a:pt x="3578025" y="3466740"/>
                </a:moveTo>
                <a:cubicBezTo>
                  <a:pt x="3034256" y="3810169"/>
                  <a:pt x="2520630" y="4206761"/>
                  <a:pt x="1946719" y="4497028"/>
                </a:cubicBezTo>
                <a:cubicBezTo>
                  <a:pt x="1423184" y="4761816"/>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A1929813-CD26-8EDF-5148-F12AE644FF8C}"/>
              </a:ext>
            </a:extLst>
          </p:cNvPr>
          <p:cNvSpPr>
            <a:spLocks noGrp="1"/>
          </p:cNvSpPr>
          <p:nvPr>
            <p:ph idx="1"/>
          </p:nvPr>
        </p:nvSpPr>
        <p:spPr>
          <a:xfrm>
            <a:off x="655782" y="1524000"/>
            <a:ext cx="6724073" cy="4572001"/>
          </a:xfrm>
        </p:spPr>
        <p:txBody>
          <a:bodyPr>
            <a:normAutofit/>
          </a:bodyPr>
          <a:lstStyle/>
          <a:p>
            <a:pPr>
              <a:lnSpc>
                <a:spcPct val="115000"/>
              </a:lnSpc>
            </a:pPr>
            <a:r>
              <a:rPr lang="fr-FR" sz="1400" b="0" i="0" dirty="0">
                <a:effectLst/>
                <a:latin typeface="neue-haas-grotesk-text"/>
              </a:rPr>
              <a:t>L' </a:t>
            </a:r>
            <a:r>
              <a:rPr lang="fr-FR" sz="1400" b="0" i="0" u="none" strike="noStrike" dirty="0">
                <a:effectLst/>
                <a:latin typeface="neue-haas-grotesk-text"/>
                <a:hlinkClick r:id="rId3"/>
              </a:rPr>
              <a:t>ITIL</a:t>
            </a:r>
            <a:r>
              <a:rPr lang="fr-FR" sz="1400" b="0" i="0" dirty="0">
                <a:effectLst/>
                <a:latin typeface="neue-haas-grotesk-text"/>
              </a:rPr>
              <a:t> (ou </a:t>
            </a:r>
            <a:r>
              <a:rPr lang="fr-FR" sz="1400" b="0" i="0" u="none" strike="noStrike" dirty="0">
                <a:effectLst/>
                <a:latin typeface="neue-haas-grotesk-text"/>
                <a:hlinkClick r:id="rId4"/>
              </a:rPr>
              <a:t>Information </a:t>
            </a:r>
            <a:r>
              <a:rPr lang="fr-FR" sz="1400" b="0" i="0" u="none" strike="noStrike" dirty="0" err="1">
                <a:effectLst/>
                <a:latin typeface="neue-haas-grotesk-text"/>
                <a:hlinkClick r:id="rId4"/>
              </a:rPr>
              <a:t>Technology</a:t>
            </a:r>
            <a:r>
              <a:rPr lang="fr-FR" sz="1400" b="0" i="0" u="none" strike="noStrike" dirty="0">
                <a:effectLst/>
                <a:latin typeface="neue-haas-grotesk-text"/>
                <a:hlinkClick r:id="rId3"/>
              </a:rPr>
              <a:t> Infrastructure Library</a:t>
            </a:r>
            <a:r>
              <a:rPr lang="fr-FR" sz="1400" b="0" i="0" dirty="0">
                <a:effectLst/>
                <a:latin typeface="neue-haas-grotesk-text"/>
              </a:rPr>
              <a:t>), est un référentiel de bonnes pratiques pour une gestion efficace des services IT les plus couramment utilisés. Elle permet aux organisations et aux individus :</a:t>
            </a:r>
          </a:p>
          <a:p>
            <a:pPr>
              <a:lnSpc>
                <a:spcPct val="115000"/>
              </a:lnSpc>
              <a:buFont typeface="Arial" panose="020B0604020202020204" pitchFamily="34" charset="0"/>
              <a:buChar char="•"/>
            </a:pPr>
            <a:r>
              <a:rPr lang="fr-FR" sz="1400" b="0" i="0" dirty="0">
                <a:effectLst/>
                <a:latin typeface="neue-haas-grotesk-text"/>
              </a:rPr>
              <a:t>De fournir un </a:t>
            </a:r>
            <a:r>
              <a:rPr lang="fr-FR" sz="1400" b="0" i="0" u="none" strike="noStrike" dirty="0">
                <a:effectLst/>
                <a:latin typeface="neue-haas-grotesk-text"/>
                <a:hlinkClick r:id="rId5"/>
              </a:rPr>
              <a:t>ITSM</a:t>
            </a:r>
            <a:r>
              <a:rPr lang="fr-FR" sz="1400" b="0" i="0" dirty="0">
                <a:effectLst/>
                <a:latin typeface="neue-haas-grotesk-text"/>
              </a:rPr>
              <a:t> (IT service management) en phase avec la vision et la stratégie globale de l’entreprise.</a:t>
            </a:r>
          </a:p>
          <a:p>
            <a:pPr>
              <a:lnSpc>
                <a:spcPct val="115000"/>
              </a:lnSpc>
              <a:buFont typeface="Arial" panose="020B0604020202020204" pitchFamily="34" charset="0"/>
              <a:buChar char="•"/>
            </a:pPr>
            <a:r>
              <a:rPr lang="fr-FR" sz="1400" b="0" i="0" dirty="0">
                <a:effectLst/>
                <a:latin typeface="neue-haas-grotesk-text"/>
              </a:rPr>
              <a:t>D'améliorer l'efficacité et de réduire les coûts des prestations de services informatiques.</a:t>
            </a:r>
          </a:p>
          <a:p>
            <a:pPr>
              <a:lnSpc>
                <a:spcPct val="115000"/>
              </a:lnSpc>
              <a:buFont typeface="Arial" panose="020B0604020202020204" pitchFamily="34" charset="0"/>
              <a:buChar char="•"/>
            </a:pPr>
            <a:r>
              <a:rPr lang="fr-FR" sz="1400" b="0" i="0" dirty="0">
                <a:effectLst/>
                <a:latin typeface="neue-haas-grotesk-text"/>
              </a:rPr>
              <a:t>De créer un point de contact entre le fournisseur de service et les utilisateurs.</a:t>
            </a:r>
          </a:p>
          <a:p>
            <a:pPr>
              <a:lnSpc>
                <a:spcPct val="115000"/>
              </a:lnSpc>
              <a:buFont typeface="Arial" panose="020B0604020202020204" pitchFamily="34" charset="0"/>
              <a:buChar char="•"/>
            </a:pPr>
            <a:r>
              <a:rPr lang="fr-FR" sz="1400" b="0" i="0" dirty="0">
                <a:effectLst/>
                <a:latin typeface="neue-haas-grotesk-text"/>
              </a:rPr>
              <a:t>De guider les initiatives de </a:t>
            </a:r>
            <a:r>
              <a:rPr lang="fr-FR" sz="1400" b="0" i="0" u="none" strike="noStrike" dirty="0">
                <a:effectLst/>
                <a:latin typeface="neue-haas-grotesk-text"/>
                <a:hlinkClick r:id="rId6"/>
              </a:rPr>
              <a:t>transformation digitale</a:t>
            </a:r>
            <a:r>
              <a:rPr lang="fr-FR" sz="1400" b="0" i="0" dirty="0">
                <a:effectLst/>
                <a:latin typeface="neue-haas-grotesk-text"/>
              </a:rPr>
              <a:t>.</a:t>
            </a:r>
          </a:p>
          <a:p>
            <a:pPr>
              <a:lnSpc>
                <a:spcPct val="115000"/>
              </a:lnSpc>
              <a:buFont typeface="Arial" panose="020B0604020202020204" pitchFamily="34" charset="0"/>
              <a:buChar char="•"/>
            </a:pPr>
            <a:r>
              <a:rPr lang="fr-FR" sz="1400" b="0" i="0" dirty="0">
                <a:effectLst/>
                <a:latin typeface="neue-haas-grotesk-text"/>
              </a:rPr>
              <a:t>D'aider les entreprises à afficher une croissance plus rapide grâce à des processus définis, et soutenus par la technologie adéquate</a:t>
            </a:r>
          </a:p>
          <a:p>
            <a:pPr>
              <a:lnSpc>
                <a:spcPct val="115000"/>
              </a:lnSpc>
              <a:buFont typeface="Arial" panose="020B0604020202020204" pitchFamily="34" charset="0"/>
              <a:buChar char="•"/>
            </a:pPr>
            <a:r>
              <a:rPr lang="fr-FR" sz="1400" b="0" i="0" dirty="0">
                <a:effectLst/>
                <a:latin typeface="neue-haas-grotesk-text"/>
              </a:rPr>
              <a:t>D'optimiser les ressources en révisant continuellement les processus existants</a:t>
            </a:r>
          </a:p>
          <a:p>
            <a:pPr>
              <a:lnSpc>
                <a:spcPct val="115000"/>
              </a:lnSpc>
            </a:pPr>
            <a:endParaRPr lang="fr-FR" sz="1000" dirty="0"/>
          </a:p>
        </p:txBody>
      </p:sp>
    </p:spTree>
    <p:extLst>
      <p:ext uri="{BB962C8B-B14F-4D97-AF65-F5344CB8AC3E}">
        <p14:creationId xmlns:p14="http://schemas.microsoft.com/office/powerpoint/2010/main" val="2518341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B654276-5012-CB39-18B4-08791EC85740}"/>
              </a:ext>
            </a:extLst>
          </p:cNvPr>
          <p:cNvSpPr>
            <a:spLocks noGrp="1"/>
          </p:cNvSpPr>
          <p:nvPr>
            <p:ph idx="1"/>
          </p:nvPr>
        </p:nvSpPr>
        <p:spPr>
          <a:xfrm>
            <a:off x="762000" y="2286000"/>
            <a:ext cx="5334000" cy="3810001"/>
          </a:xfrm>
        </p:spPr>
        <p:txBody>
          <a:bodyPr>
            <a:normAutofit/>
          </a:bodyPr>
          <a:lstStyle/>
          <a:p>
            <a:pPr marL="0" indent="0" fontAlgn="base">
              <a:lnSpc>
                <a:spcPct val="115000"/>
              </a:lnSpc>
              <a:buNone/>
            </a:pPr>
            <a:r>
              <a:rPr lang="fr-FR" sz="1100" b="1" i="0" dirty="0">
                <a:effectLst/>
                <a:latin typeface="inherit"/>
              </a:rPr>
              <a:t>1. Considérer l’utilisateur comme un client</a:t>
            </a:r>
            <a:endParaRPr lang="fr-FR" sz="1100" b="0" i="0" dirty="0">
              <a:effectLst/>
              <a:latin typeface="Poppins" panose="00000500000000000000" pitchFamily="2" charset="0"/>
            </a:endParaRPr>
          </a:p>
          <a:p>
            <a:pPr fontAlgn="base">
              <a:lnSpc>
                <a:spcPct val="115000"/>
              </a:lnSpc>
            </a:pPr>
            <a:r>
              <a:rPr lang="fr-FR" sz="1100" b="0" i="0" dirty="0">
                <a:effectLst/>
                <a:latin typeface="Poppins" panose="00000500000000000000" pitchFamily="2" charset="0"/>
              </a:rPr>
              <a:t>« L’utilisateur » interne ou externe des services informatisés est considéré comme un « client » avec lequel la DSI contractualise au travers de conventions de service (Service </a:t>
            </a:r>
            <a:r>
              <a:rPr lang="fr-FR" sz="1100" b="0" i="0" dirty="0" err="1">
                <a:effectLst/>
                <a:latin typeface="Poppins" panose="00000500000000000000" pitchFamily="2" charset="0"/>
              </a:rPr>
              <a:t>Level</a:t>
            </a:r>
            <a:r>
              <a:rPr lang="fr-FR" sz="1100" b="0" i="0" dirty="0">
                <a:effectLst/>
                <a:latin typeface="Poppins" panose="00000500000000000000" pitchFamily="2" charset="0"/>
              </a:rPr>
              <a:t> Agreement ou SLA).</a:t>
            </a:r>
          </a:p>
          <a:p>
            <a:pPr marL="0" indent="0" fontAlgn="base">
              <a:lnSpc>
                <a:spcPct val="115000"/>
              </a:lnSpc>
              <a:buNone/>
            </a:pPr>
            <a:endParaRPr lang="fr-FR" sz="1100" b="0" i="0" dirty="0">
              <a:effectLst/>
              <a:latin typeface="Poppins" panose="00000500000000000000" pitchFamily="2" charset="0"/>
            </a:endParaRPr>
          </a:p>
          <a:p>
            <a:pPr marL="0" indent="0" fontAlgn="base">
              <a:lnSpc>
                <a:spcPct val="115000"/>
              </a:lnSpc>
              <a:buNone/>
            </a:pPr>
            <a:r>
              <a:rPr lang="fr-FR" sz="1100" b="1" i="0" dirty="0">
                <a:effectLst/>
                <a:latin typeface="inherit"/>
              </a:rPr>
              <a:t>2. Positionner la DSI comme un prestataire de services</a:t>
            </a:r>
            <a:endParaRPr lang="fr-FR" sz="1100" b="0" i="0" dirty="0">
              <a:effectLst/>
              <a:latin typeface="Poppins" panose="00000500000000000000" pitchFamily="2" charset="0"/>
            </a:endParaRPr>
          </a:p>
          <a:p>
            <a:pPr fontAlgn="base">
              <a:lnSpc>
                <a:spcPct val="115000"/>
              </a:lnSpc>
            </a:pPr>
            <a:r>
              <a:rPr lang="fr-FR" sz="1100" b="0" i="0" dirty="0">
                <a:effectLst/>
                <a:latin typeface="Poppins" panose="00000500000000000000" pitchFamily="2" charset="0"/>
              </a:rPr>
              <a:t>La DSI doit s’organiser non plus uniquement autour du développement des applications mais également autour de la fourniture de services. Devenant la Direction des Services Informatisés, elle doit acquérir l’image et assumer le rôle d’un prestataire de services recourant lui-même à des prestataires externes. Le développement des applications ne constitue qu’une étape intermédiaire, certes fondamentale, pour fournir le service attendu. Il s’agit là d’un changement de paradigme supposant une transformation culturelle et organisationnelle profonde.</a:t>
            </a:r>
          </a:p>
          <a:p>
            <a:pPr>
              <a:lnSpc>
                <a:spcPct val="115000"/>
              </a:lnSpc>
            </a:pPr>
            <a:endParaRPr lang="fr-FR" sz="1100" dirty="0"/>
          </a:p>
        </p:txBody>
      </p:sp>
      <p:sp>
        <p:nvSpPr>
          <p:cNvPr id="2" name="Titre 1">
            <a:extLst>
              <a:ext uri="{FF2B5EF4-FFF2-40B4-BE49-F238E27FC236}">
                <a16:creationId xmlns:a16="http://schemas.microsoft.com/office/drawing/2014/main" id="{5F423557-08D8-8079-68C0-D0BF8912D116}"/>
              </a:ext>
            </a:extLst>
          </p:cNvPr>
          <p:cNvSpPr>
            <a:spLocks noGrp="1"/>
          </p:cNvSpPr>
          <p:nvPr>
            <p:ph type="title"/>
          </p:nvPr>
        </p:nvSpPr>
        <p:spPr>
          <a:xfrm>
            <a:off x="762000" y="762000"/>
            <a:ext cx="5334000" cy="1524000"/>
          </a:xfrm>
        </p:spPr>
        <p:txBody>
          <a:bodyPr>
            <a:normAutofit/>
          </a:bodyPr>
          <a:lstStyle/>
          <a:p>
            <a:r>
              <a:rPr lang="fr-FR" sz="3200" dirty="0"/>
              <a:t>Principes de base de l’ITIL</a:t>
            </a:r>
          </a:p>
        </p:txBody>
      </p:sp>
      <p:pic>
        <p:nvPicPr>
          <p:cNvPr id="7" name="Graphic 6" descr="Utilisateur">
            <a:extLst>
              <a:ext uri="{FF2B5EF4-FFF2-40B4-BE49-F238E27FC236}">
                <a16:creationId xmlns:a16="http://schemas.microsoft.com/office/drawing/2014/main" id="{FE27C1B8-597D-D27A-16D7-F2031E6CC9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3043209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235F5AD9-D551-ED84-0FB7-E13C171D0933}"/>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D77D8B17-56BF-B40B-FF47-48242FC8F761}"/>
              </a:ext>
            </a:extLst>
          </p:cNvPr>
          <p:cNvSpPr>
            <a:spLocks noGrp="1"/>
          </p:cNvSpPr>
          <p:nvPr>
            <p:ph idx="1"/>
          </p:nvPr>
        </p:nvSpPr>
        <p:spPr>
          <a:xfrm>
            <a:off x="762000" y="2286000"/>
            <a:ext cx="5334000" cy="3810001"/>
          </a:xfrm>
        </p:spPr>
        <p:txBody>
          <a:bodyPr>
            <a:normAutofit/>
          </a:bodyPr>
          <a:lstStyle/>
          <a:p>
            <a:pPr>
              <a:lnSpc>
                <a:spcPct val="115000"/>
              </a:lnSpc>
            </a:pPr>
            <a:r>
              <a:rPr lang="fr-FR" sz="1500" b="0" i="0">
                <a:effectLst/>
                <a:latin typeface="neue-haas-grotesk-text"/>
              </a:rPr>
              <a:t>Le référentiel ITIL est composé de cinq étapes qui font partie du </a:t>
            </a:r>
            <a:r>
              <a:rPr lang="fr-FR" sz="1500" b="0" i="0" u="none" strike="noStrike">
                <a:effectLst/>
                <a:latin typeface="neue-haas-grotesk-text"/>
                <a:hlinkClick r:id="rId3"/>
              </a:rPr>
              <a:t>cycle de vie du service </a:t>
            </a:r>
            <a:r>
              <a:rPr lang="fr-FR" sz="1500" b="0" i="0">
                <a:effectLst/>
                <a:latin typeface="neue-haas-grotesk-text"/>
              </a:rPr>
              <a:t>ITIL, et qui peuvent être ajustées à la structure de chaque organisation informatique. L’ITIL offre donc une certaine liberté d'adaptation aux fournisseurs de services. Ils pourront passer par ces cinq étapes dans l’ordre souhaité :</a:t>
            </a:r>
          </a:p>
          <a:p>
            <a:pPr>
              <a:lnSpc>
                <a:spcPct val="115000"/>
              </a:lnSpc>
            </a:pPr>
            <a:r>
              <a:rPr lang="fr-FR" sz="1500" b="1" i="0">
                <a:effectLst/>
                <a:latin typeface="neue-haas-grotesk-display"/>
              </a:rPr>
              <a:t>Stratégie des services IT.</a:t>
            </a:r>
          </a:p>
          <a:p>
            <a:pPr>
              <a:lnSpc>
                <a:spcPct val="115000"/>
              </a:lnSpc>
            </a:pPr>
            <a:r>
              <a:rPr lang="fr-FR" sz="1500" b="0" i="0">
                <a:effectLst/>
                <a:latin typeface="neue-haas-grotesk-text"/>
              </a:rPr>
              <a:t>Cette étape aide les organisations à se fixer des objectifs réalistes, et à développer une stratégie permettant de répondre aux besoins et aux priorités des clients.</a:t>
            </a:r>
          </a:p>
          <a:p>
            <a:pPr>
              <a:lnSpc>
                <a:spcPct val="115000"/>
              </a:lnSpc>
            </a:pPr>
            <a:r>
              <a:rPr lang="fr-FR" sz="1500" b="1" i="0">
                <a:effectLst/>
                <a:latin typeface="neue-haas-grotesk-display"/>
              </a:rPr>
              <a:t>Conception des services.</a:t>
            </a:r>
          </a:p>
          <a:p>
            <a:pPr>
              <a:lnSpc>
                <a:spcPct val="115000"/>
              </a:lnSpc>
            </a:pPr>
            <a:r>
              <a:rPr lang="fr-FR" sz="1500" b="0" i="0">
                <a:effectLst/>
                <a:latin typeface="neue-haas-grotesk-text"/>
              </a:rPr>
              <a:t>Cet aspect concerne la conception des processus ITIL, de la technologie, de l'infrastructure et de la gestion des services.</a:t>
            </a:r>
          </a:p>
          <a:p>
            <a:pPr>
              <a:lnSpc>
                <a:spcPct val="115000"/>
              </a:lnSpc>
            </a:pPr>
            <a:endParaRPr lang="fr-FR" sz="1500"/>
          </a:p>
        </p:txBody>
      </p:sp>
      <p:sp>
        <p:nvSpPr>
          <p:cNvPr id="2" name="Titre 1">
            <a:extLst>
              <a:ext uri="{FF2B5EF4-FFF2-40B4-BE49-F238E27FC236}">
                <a16:creationId xmlns:a16="http://schemas.microsoft.com/office/drawing/2014/main" id="{C9C69F26-254C-3A7D-9D64-8BDD9EAFBC7D}"/>
              </a:ext>
            </a:extLst>
          </p:cNvPr>
          <p:cNvSpPr>
            <a:spLocks noGrp="1"/>
          </p:cNvSpPr>
          <p:nvPr>
            <p:ph type="title"/>
          </p:nvPr>
        </p:nvSpPr>
        <p:spPr>
          <a:xfrm>
            <a:off x="762000" y="762000"/>
            <a:ext cx="5334000" cy="1524000"/>
          </a:xfrm>
        </p:spPr>
        <p:txBody>
          <a:bodyPr>
            <a:normAutofit/>
          </a:bodyPr>
          <a:lstStyle/>
          <a:p>
            <a:r>
              <a:rPr lang="fr-FR" sz="3200" b="1" dirty="0">
                <a:latin typeface="neue-haas-grotesk-display"/>
              </a:rPr>
              <a:t>Mise en place des pratiques ITIL.</a:t>
            </a:r>
            <a:br>
              <a:rPr lang="fr-FR" sz="3200" b="1" dirty="0">
                <a:latin typeface="neue-haas-grotesk-display"/>
              </a:rPr>
            </a:br>
            <a:endParaRPr lang="fr-FR" sz="3200" dirty="0"/>
          </a:p>
        </p:txBody>
      </p:sp>
    </p:spTree>
    <p:extLst>
      <p:ext uri="{BB962C8B-B14F-4D97-AF65-F5344CB8AC3E}">
        <p14:creationId xmlns:p14="http://schemas.microsoft.com/office/powerpoint/2010/main" val="2718533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EA7F4930-8BFB-CD12-B5A3-FD1317BEE1E1}"/>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A49DCBA-6F18-28DC-9E0A-306C0286D372}"/>
              </a:ext>
            </a:extLst>
          </p:cNvPr>
          <p:cNvSpPr>
            <a:spLocks noGrp="1"/>
          </p:cNvSpPr>
          <p:nvPr>
            <p:ph idx="1"/>
          </p:nvPr>
        </p:nvSpPr>
        <p:spPr>
          <a:xfrm>
            <a:off x="762000" y="2286000"/>
            <a:ext cx="5537200" cy="3810001"/>
          </a:xfrm>
        </p:spPr>
        <p:txBody>
          <a:bodyPr>
            <a:normAutofit/>
          </a:bodyPr>
          <a:lstStyle/>
          <a:p>
            <a:pPr>
              <a:lnSpc>
                <a:spcPct val="115000"/>
              </a:lnSpc>
            </a:pPr>
            <a:r>
              <a:rPr lang="fr-FR" sz="1300" b="1" i="0" dirty="0">
                <a:effectLst/>
                <a:latin typeface="neue-haas-grotesk-display"/>
              </a:rPr>
              <a:t>Transition des services.</a:t>
            </a:r>
          </a:p>
          <a:p>
            <a:pPr>
              <a:lnSpc>
                <a:spcPct val="115000"/>
              </a:lnSpc>
            </a:pPr>
            <a:r>
              <a:rPr lang="fr-FR" sz="1300" b="0" i="0" dirty="0">
                <a:effectLst/>
                <a:latin typeface="neue-haas-grotesk-text"/>
              </a:rPr>
              <a:t>Ici, l’accent est mis sur le maintien de l'état actuel du service pendant le déploiement des changements organisationnels, afin d'éviter la perturbation des services en cours.</a:t>
            </a:r>
          </a:p>
          <a:p>
            <a:pPr>
              <a:lnSpc>
                <a:spcPct val="115000"/>
              </a:lnSpc>
            </a:pPr>
            <a:r>
              <a:rPr lang="fr-FR" sz="1300" b="1" i="0" dirty="0">
                <a:effectLst/>
                <a:latin typeface="neue-haas-grotesk-display"/>
              </a:rPr>
              <a:t>Exploitation des services.</a:t>
            </a:r>
          </a:p>
          <a:p>
            <a:pPr>
              <a:lnSpc>
                <a:spcPct val="115000"/>
              </a:lnSpc>
            </a:pPr>
            <a:r>
              <a:rPr lang="fr-FR" sz="1300" b="0" i="0" dirty="0">
                <a:effectLst/>
                <a:latin typeface="neue-haas-grotesk-text"/>
              </a:rPr>
              <a:t>Cette étape permet de vérifier que les tâches opérationnelles quotidiennes s'effectuent sans encombre. Elle prend en charge la surveillance de l'infrastructure et des services reliés aux applications.</a:t>
            </a:r>
          </a:p>
          <a:p>
            <a:pPr>
              <a:lnSpc>
                <a:spcPct val="115000"/>
              </a:lnSpc>
            </a:pPr>
            <a:r>
              <a:rPr lang="fr-FR" sz="1300" b="1" i="0" dirty="0">
                <a:effectLst/>
                <a:latin typeface="neue-haas-grotesk-display"/>
              </a:rPr>
              <a:t>Amélioration continue des services.</a:t>
            </a:r>
          </a:p>
          <a:p>
            <a:pPr>
              <a:lnSpc>
                <a:spcPct val="115000"/>
              </a:lnSpc>
            </a:pPr>
            <a:r>
              <a:rPr lang="fr-FR" sz="1300" b="0" i="0" dirty="0">
                <a:effectLst/>
                <a:latin typeface="neue-haas-grotesk-text"/>
              </a:rPr>
              <a:t>L’amélioration continue des services fait partie de la vérification de la qualité qui a pour but l'amélioration continue des processus de façon progressive. Elle s'effectue tout au long du cycle de vie du service.</a:t>
            </a:r>
          </a:p>
          <a:p>
            <a:pPr>
              <a:lnSpc>
                <a:spcPct val="115000"/>
              </a:lnSpc>
            </a:pPr>
            <a:endParaRPr lang="fr-FR" sz="1300" dirty="0"/>
          </a:p>
        </p:txBody>
      </p:sp>
    </p:spTree>
    <p:extLst>
      <p:ext uri="{BB962C8B-B14F-4D97-AF65-F5344CB8AC3E}">
        <p14:creationId xmlns:p14="http://schemas.microsoft.com/office/powerpoint/2010/main" val="3271335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alculatrice, stylo, boussole, argent et un papier avec graphiques imprimés">
            <a:extLst>
              <a:ext uri="{FF2B5EF4-FFF2-40B4-BE49-F238E27FC236}">
                <a16:creationId xmlns:a16="http://schemas.microsoft.com/office/drawing/2014/main" id="{AF2C46D3-E087-4432-28D5-1B2974A2AAC5}"/>
              </a:ext>
            </a:extLst>
          </p:cNvPr>
          <p:cNvPicPr>
            <a:picLocks noChangeAspect="1"/>
          </p:cNvPicPr>
          <p:nvPr/>
        </p:nvPicPr>
        <p:blipFill rotWithShape="1">
          <a:blip r:embed="rId2"/>
          <a:srcRect l="24232" r="20009"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8FF8214-A56B-822B-56BF-7C8A76434587}"/>
              </a:ext>
            </a:extLst>
          </p:cNvPr>
          <p:cNvSpPr>
            <a:spLocks noGrp="1"/>
          </p:cNvSpPr>
          <p:nvPr>
            <p:ph idx="1"/>
          </p:nvPr>
        </p:nvSpPr>
        <p:spPr>
          <a:xfrm>
            <a:off x="762000" y="618836"/>
            <a:ext cx="5334000" cy="5477165"/>
          </a:xfrm>
        </p:spPr>
        <p:txBody>
          <a:bodyPr>
            <a:normAutofit/>
          </a:bodyPr>
          <a:lstStyle/>
          <a:p>
            <a:pPr fontAlgn="base">
              <a:lnSpc>
                <a:spcPct val="115000"/>
              </a:lnSpc>
            </a:pPr>
            <a:r>
              <a:rPr lang="fr-FR" sz="1300" b="1" i="0" dirty="0">
                <a:effectLst/>
                <a:latin typeface="inherit"/>
              </a:rPr>
              <a:t>3. Optimiser la qualité et les coûts des services informatiques</a:t>
            </a:r>
            <a:endParaRPr lang="fr-FR" sz="1300" b="0" i="0" dirty="0">
              <a:effectLst/>
              <a:latin typeface="Poppins" panose="00000500000000000000" pitchFamily="2" charset="0"/>
            </a:endParaRPr>
          </a:p>
          <a:p>
            <a:pPr marL="0" indent="0" fontAlgn="base">
              <a:lnSpc>
                <a:spcPct val="115000"/>
              </a:lnSpc>
              <a:buNone/>
            </a:pPr>
            <a:r>
              <a:rPr lang="fr-FR" sz="1300" b="0" i="0" dirty="0">
                <a:effectLst/>
                <a:latin typeface="Poppins" panose="00000500000000000000" pitchFamily="2" charset="0"/>
              </a:rPr>
              <a:t>ITIL a pour objectif final l’amélioration de la qualité. Mais également la réduction des coûts des services informatiques et par voie de conséquence du TCO (Total </a:t>
            </a:r>
            <a:r>
              <a:rPr lang="fr-FR" sz="1300" b="0" i="0" dirty="0" err="1">
                <a:effectLst/>
                <a:latin typeface="Poppins" panose="00000500000000000000" pitchFamily="2" charset="0"/>
              </a:rPr>
              <a:t>cost</a:t>
            </a:r>
            <a:r>
              <a:rPr lang="fr-FR" sz="1300" b="0" i="0" dirty="0">
                <a:effectLst/>
                <a:latin typeface="Poppins" panose="00000500000000000000" pitchFamily="2" charset="0"/>
              </a:rPr>
              <a:t> of </a:t>
            </a:r>
            <a:r>
              <a:rPr lang="fr-FR" sz="1300" b="0" i="0" dirty="0" err="1">
                <a:effectLst/>
                <a:latin typeface="Poppins" panose="00000500000000000000" pitchFamily="2" charset="0"/>
              </a:rPr>
              <a:t>ownership</a:t>
            </a:r>
            <a:r>
              <a:rPr lang="fr-FR" sz="1300" b="0" i="0" dirty="0">
                <a:effectLst/>
                <a:latin typeface="Poppins" panose="00000500000000000000" pitchFamily="2" charset="0"/>
              </a:rPr>
              <a:t>, coût total de possession).</a:t>
            </a:r>
          </a:p>
          <a:p>
            <a:pPr marL="0" indent="0" fontAlgn="base">
              <a:lnSpc>
                <a:spcPct val="115000"/>
              </a:lnSpc>
              <a:buNone/>
            </a:pPr>
            <a:endParaRPr lang="fr-FR" sz="1300" dirty="0">
              <a:latin typeface="Poppins" panose="00000500000000000000" pitchFamily="2" charset="0"/>
            </a:endParaRPr>
          </a:p>
          <a:p>
            <a:pPr marL="0" indent="0" fontAlgn="base">
              <a:lnSpc>
                <a:spcPct val="115000"/>
              </a:lnSpc>
              <a:buNone/>
            </a:pPr>
            <a:endParaRPr lang="fr-FR" sz="1300" b="0" i="0" dirty="0">
              <a:effectLst/>
              <a:latin typeface="Poppins" panose="00000500000000000000" pitchFamily="2" charset="0"/>
            </a:endParaRPr>
          </a:p>
          <a:p>
            <a:pPr fontAlgn="base">
              <a:lnSpc>
                <a:spcPct val="115000"/>
              </a:lnSpc>
            </a:pPr>
            <a:r>
              <a:rPr lang="fr-FR" sz="1300" b="1" i="0" dirty="0">
                <a:effectLst/>
                <a:latin typeface="inherit"/>
              </a:rPr>
              <a:t>4. Capitaliser sur les «meilleures pratiques »</a:t>
            </a:r>
            <a:endParaRPr lang="fr-FR" sz="1300" b="0" i="0" dirty="0">
              <a:effectLst/>
              <a:latin typeface="Poppins" panose="00000500000000000000" pitchFamily="2" charset="0"/>
            </a:endParaRPr>
          </a:p>
          <a:p>
            <a:pPr marL="0" indent="0" fontAlgn="base">
              <a:lnSpc>
                <a:spcPct val="115000"/>
              </a:lnSpc>
              <a:buNone/>
            </a:pPr>
            <a:r>
              <a:rPr lang="fr-FR" sz="1300" b="0" i="0" dirty="0">
                <a:effectLst/>
                <a:latin typeface="Poppins" panose="00000500000000000000" pitchFamily="2" charset="0"/>
              </a:rPr>
              <a:t>Quelles que soient la taille de l’entreprise ou la technologie informatique utilisée, les problématiques des entreprises relatives aux services informatiques sont très semblables. Au lieu de réinventer la roue, il est préférable de capitaliser sur des pratiques issues de réflexions approfondies et d’utilisations opérationnelles éprouvées. ITIL représente aujourd’hui l’approche la plus complète et la plus structurée disponible pour traiter de ces problématiques.</a:t>
            </a:r>
          </a:p>
          <a:p>
            <a:pPr>
              <a:lnSpc>
                <a:spcPct val="115000"/>
              </a:lnSpc>
            </a:pPr>
            <a:endParaRPr lang="fr-FR" sz="1300" dirty="0"/>
          </a:p>
        </p:txBody>
      </p:sp>
    </p:spTree>
    <p:extLst>
      <p:ext uri="{BB962C8B-B14F-4D97-AF65-F5344CB8AC3E}">
        <p14:creationId xmlns:p14="http://schemas.microsoft.com/office/powerpoint/2010/main" val="1656457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93C91A5E-368B-571F-D69D-812CA0D436F6}"/>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 name="Espace réservé du contenu 2">
            <a:extLst>
              <a:ext uri="{FF2B5EF4-FFF2-40B4-BE49-F238E27FC236}">
                <a16:creationId xmlns:a16="http://schemas.microsoft.com/office/drawing/2014/main" id="{BFDE22B0-1233-34FB-95E7-FED61D41E794}"/>
              </a:ext>
            </a:extLst>
          </p:cNvPr>
          <p:cNvSpPr>
            <a:spLocks noGrp="1"/>
          </p:cNvSpPr>
          <p:nvPr>
            <p:ph idx="1"/>
          </p:nvPr>
        </p:nvSpPr>
        <p:spPr>
          <a:xfrm>
            <a:off x="762000" y="812800"/>
            <a:ext cx="5334000" cy="5283201"/>
          </a:xfrm>
        </p:spPr>
        <p:txBody>
          <a:bodyPr>
            <a:normAutofit/>
          </a:bodyPr>
          <a:lstStyle/>
          <a:p>
            <a:pPr fontAlgn="base">
              <a:lnSpc>
                <a:spcPct val="115000"/>
              </a:lnSpc>
            </a:pPr>
            <a:r>
              <a:rPr lang="fr-FR" sz="1100" b="1" i="0" dirty="0">
                <a:effectLst/>
                <a:latin typeface="inherit"/>
              </a:rPr>
              <a:t>5. Penser « organisation » et «processus »</a:t>
            </a:r>
            <a:endParaRPr lang="fr-FR" sz="1100" b="0" i="0" dirty="0">
              <a:effectLst/>
              <a:latin typeface="Poppins" panose="00000500000000000000" pitchFamily="2" charset="0"/>
            </a:endParaRPr>
          </a:p>
          <a:p>
            <a:pPr marL="0" indent="0" fontAlgn="base">
              <a:lnSpc>
                <a:spcPct val="115000"/>
              </a:lnSpc>
              <a:buNone/>
            </a:pPr>
            <a:r>
              <a:rPr lang="fr-FR" sz="1100" b="0" i="0" dirty="0">
                <a:effectLst/>
                <a:latin typeface="Poppins" panose="00000500000000000000" pitchFamily="2" charset="0"/>
              </a:rPr>
              <a:t>ITIL est avant tout une démarche organisationnelle et procédurale. Elle identifie et décrit les processus clés permettant de maîtriser la qualité et le coût des services informatiques.</a:t>
            </a:r>
          </a:p>
          <a:p>
            <a:pPr marL="0" indent="0" fontAlgn="base">
              <a:lnSpc>
                <a:spcPct val="115000"/>
              </a:lnSpc>
              <a:buNone/>
            </a:pPr>
            <a:endParaRPr lang="fr-FR" sz="1100" dirty="0">
              <a:latin typeface="Poppins" panose="00000500000000000000" pitchFamily="2" charset="0"/>
            </a:endParaRPr>
          </a:p>
          <a:p>
            <a:pPr marL="0" indent="0" fontAlgn="base">
              <a:lnSpc>
                <a:spcPct val="115000"/>
              </a:lnSpc>
              <a:buNone/>
            </a:pPr>
            <a:endParaRPr lang="fr-FR" sz="1100" b="0" i="0" dirty="0">
              <a:effectLst/>
              <a:latin typeface="Poppins" panose="00000500000000000000" pitchFamily="2" charset="0"/>
            </a:endParaRPr>
          </a:p>
          <a:p>
            <a:pPr fontAlgn="base">
              <a:lnSpc>
                <a:spcPct val="115000"/>
              </a:lnSpc>
            </a:pPr>
            <a:r>
              <a:rPr lang="fr-FR" sz="1100" b="1" i="0" dirty="0">
                <a:effectLst/>
                <a:latin typeface="inherit"/>
              </a:rPr>
              <a:t>6. Adopter une démarche structurée</a:t>
            </a:r>
            <a:endParaRPr lang="fr-FR" sz="1100" b="0" i="0" dirty="0">
              <a:effectLst/>
              <a:latin typeface="Poppins" panose="00000500000000000000" pitchFamily="2" charset="0"/>
            </a:endParaRPr>
          </a:p>
          <a:p>
            <a:pPr marL="0" indent="0" fontAlgn="base">
              <a:lnSpc>
                <a:spcPct val="115000"/>
              </a:lnSpc>
              <a:buNone/>
            </a:pPr>
            <a:r>
              <a:rPr lang="fr-FR" sz="1100" b="0" i="0" dirty="0">
                <a:effectLst/>
                <a:latin typeface="Poppins" panose="00000500000000000000" pitchFamily="2" charset="0"/>
              </a:rPr>
              <a:t>Pour développer ou améliorer les processus de gestion des services informatiques, ITIL recommande d’adopter une démarche structurée : analyse de l’existant, fixation des objectifs à atteindre, planification, développement des outils, formation, essais, revue de projet. ITIL préconise d’aborder les questions relatives aux services informatiques de production et de soutien le plus en amont possible c’est à dire dès la phase de développement des applications.</a:t>
            </a:r>
          </a:p>
          <a:p>
            <a:pPr>
              <a:lnSpc>
                <a:spcPct val="115000"/>
              </a:lnSpc>
            </a:pPr>
            <a:endParaRPr lang="fr-FR" sz="1100" dirty="0"/>
          </a:p>
        </p:txBody>
      </p:sp>
    </p:spTree>
    <p:extLst>
      <p:ext uri="{BB962C8B-B14F-4D97-AF65-F5344CB8AC3E}">
        <p14:creationId xmlns:p14="http://schemas.microsoft.com/office/powerpoint/2010/main" val="1178492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Puzzle blanc avec une pièce rouge">
            <a:extLst>
              <a:ext uri="{FF2B5EF4-FFF2-40B4-BE49-F238E27FC236}">
                <a16:creationId xmlns:a16="http://schemas.microsoft.com/office/drawing/2014/main" id="{5A96962C-84F3-29AF-C3AE-DC57D5921573}"/>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4D4B3FF6-C6BB-011D-404E-173AEE86DF26}"/>
              </a:ext>
            </a:extLst>
          </p:cNvPr>
          <p:cNvSpPr>
            <a:spLocks noGrp="1"/>
          </p:cNvSpPr>
          <p:nvPr>
            <p:ph idx="1"/>
          </p:nvPr>
        </p:nvSpPr>
        <p:spPr>
          <a:xfrm>
            <a:off x="762000" y="803564"/>
            <a:ext cx="5334000" cy="5292437"/>
          </a:xfrm>
        </p:spPr>
        <p:txBody>
          <a:bodyPr>
            <a:normAutofit lnSpcReduction="10000"/>
          </a:bodyPr>
          <a:lstStyle/>
          <a:p>
            <a:pPr fontAlgn="base">
              <a:lnSpc>
                <a:spcPct val="115000"/>
              </a:lnSpc>
            </a:pPr>
            <a:r>
              <a:rPr lang="fr-FR" sz="1200" b="1" i="0" dirty="0">
                <a:effectLst/>
                <a:latin typeface="inherit"/>
              </a:rPr>
              <a:t>7. Rationaliser les services de front office</a:t>
            </a:r>
            <a:endParaRPr lang="fr-FR" sz="1200" b="0" i="0" dirty="0">
              <a:effectLst/>
              <a:latin typeface="Poppins" panose="00000500000000000000" pitchFamily="2" charset="0"/>
            </a:endParaRPr>
          </a:p>
          <a:p>
            <a:pPr marL="0" indent="0" fontAlgn="base">
              <a:lnSpc>
                <a:spcPct val="115000"/>
              </a:lnSpc>
              <a:buNone/>
            </a:pPr>
            <a:r>
              <a:rPr lang="fr-FR" sz="1200" b="0" i="0" dirty="0">
                <a:effectLst/>
                <a:latin typeface="Poppins" panose="00000500000000000000" pitchFamily="2" charset="0"/>
              </a:rPr>
              <a:t>Les services de soutien sont directement en relation avec les utilisateurs/clients. Il s’agit d’améliorer, d’une part, la coordination et les synergies entre les équipes, et, d’autre part, de simplifier l’interface avec les clients. ITIL préconise la constitution d’un front office dénommé Service Desk pour assurer un contact central entre les utilisateurs et le back-office de la gestion des services informatiques. Ce groupe de personnes prend en charge les incidents et les demandes des utilisateurs. Il assure l’interface nécessaire pour la gestion des changements, des problèmes, des nouvelles versions, etc. ITIL accorde une importance capitale à la qualité et au dimensionnement de ce Service Desk au delà du concept usuel mais trop réducteur de groupe d’assistance (Help Desk).</a:t>
            </a:r>
          </a:p>
          <a:p>
            <a:pPr fontAlgn="base">
              <a:lnSpc>
                <a:spcPct val="115000"/>
              </a:lnSpc>
            </a:pPr>
            <a:endParaRPr lang="fr-FR" sz="1200" dirty="0">
              <a:latin typeface="Poppins" panose="00000500000000000000" pitchFamily="2" charset="0"/>
            </a:endParaRPr>
          </a:p>
          <a:p>
            <a:pPr marL="0" indent="0" fontAlgn="base">
              <a:lnSpc>
                <a:spcPct val="115000"/>
              </a:lnSpc>
              <a:buNone/>
            </a:pPr>
            <a:endParaRPr lang="fr-FR" sz="1200" b="0" i="0" dirty="0">
              <a:effectLst/>
              <a:latin typeface="Poppins" panose="00000500000000000000" pitchFamily="2" charset="0"/>
            </a:endParaRPr>
          </a:p>
          <a:p>
            <a:pPr fontAlgn="base">
              <a:lnSpc>
                <a:spcPct val="115000"/>
              </a:lnSpc>
            </a:pPr>
            <a:r>
              <a:rPr lang="fr-FR" sz="1200" b="1" i="0" dirty="0">
                <a:effectLst/>
                <a:latin typeface="inherit"/>
              </a:rPr>
              <a:t>9. Informatiser la gestion des services informatiques</a:t>
            </a:r>
            <a:endParaRPr lang="fr-FR" sz="1200" b="0" i="0" dirty="0">
              <a:effectLst/>
              <a:latin typeface="Poppins" panose="00000500000000000000" pitchFamily="2" charset="0"/>
            </a:endParaRPr>
          </a:p>
          <a:p>
            <a:pPr marL="0" indent="0" fontAlgn="base">
              <a:lnSpc>
                <a:spcPct val="115000"/>
              </a:lnSpc>
              <a:buNone/>
            </a:pPr>
            <a:r>
              <a:rPr lang="fr-FR" sz="1200" b="0" i="0" dirty="0">
                <a:effectLst/>
                <a:latin typeface="Poppins" panose="00000500000000000000" pitchFamily="2" charset="0"/>
              </a:rPr>
              <a:t>Dans la mesure où ITIL propose une approche basée sur des processus, il est souhaitable d’informatiser ceux-ci. Il existe désormais sur le marché bon nombre de logiciels performants pour gérer les incidents, les configurations, les évolutions, etc. en conformité avec les pratiques d’ITIL.</a:t>
            </a:r>
          </a:p>
          <a:p>
            <a:pPr>
              <a:lnSpc>
                <a:spcPct val="115000"/>
              </a:lnSpc>
            </a:pPr>
            <a:endParaRPr lang="fr-FR" sz="1000" dirty="0"/>
          </a:p>
        </p:txBody>
      </p:sp>
    </p:spTree>
    <p:extLst>
      <p:ext uri="{BB962C8B-B14F-4D97-AF65-F5344CB8AC3E}">
        <p14:creationId xmlns:p14="http://schemas.microsoft.com/office/powerpoint/2010/main" val="1403153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d'un clavier de calculatrice">
            <a:extLst>
              <a:ext uri="{FF2B5EF4-FFF2-40B4-BE49-F238E27FC236}">
                <a16:creationId xmlns:a16="http://schemas.microsoft.com/office/drawing/2014/main" id="{7A998E23-4689-25E5-5361-F8169E684AEF}"/>
              </a:ext>
            </a:extLst>
          </p:cNvPr>
          <p:cNvPicPr>
            <a:picLocks noChangeAspect="1"/>
          </p:cNvPicPr>
          <p:nvPr/>
        </p:nvPicPr>
        <p:blipFill rotWithShape="1">
          <a:blip r:embed="rId2"/>
          <a:srcRect l="16027" r="2266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73CCD9AA-FCF4-3D2D-CD3F-27661850DFAF}"/>
              </a:ext>
            </a:extLst>
          </p:cNvPr>
          <p:cNvSpPr>
            <a:spLocks noGrp="1"/>
          </p:cNvSpPr>
          <p:nvPr>
            <p:ph idx="1"/>
          </p:nvPr>
        </p:nvSpPr>
        <p:spPr>
          <a:xfrm>
            <a:off x="762000" y="2286000"/>
            <a:ext cx="5334000" cy="3810001"/>
          </a:xfrm>
        </p:spPr>
        <p:txBody>
          <a:bodyPr>
            <a:normAutofit/>
          </a:bodyPr>
          <a:lstStyle/>
          <a:p>
            <a:pPr fontAlgn="base">
              <a:lnSpc>
                <a:spcPct val="115000"/>
              </a:lnSpc>
            </a:pPr>
            <a:r>
              <a:rPr lang="fr-FR" sz="1700" b="1" i="0" dirty="0">
                <a:effectLst/>
                <a:latin typeface="inherit"/>
              </a:rPr>
              <a:t>10. Fournir un cadre standard pour gérer la sous-traitance</a:t>
            </a:r>
            <a:endParaRPr lang="fr-FR" sz="1700" b="0" i="0" dirty="0">
              <a:effectLst/>
              <a:latin typeface="Poppins" panose="00000500000000000000" pitchFamily="2" charset="0"/>
            </a:endParaRPr>
          </a:p>
          <a:p>
            <a:pPr marL="0" indent="0" fontAlgn="base">
              <a:lnSpc>
                <a:spcPct val="115000"/>
              </a:lnSpc>
              <a:buNone/>
            </a:pPr>
            <a:r>
              <a:rPr lang="fr-FR" sz="1700" b="0" i="0" dirty="0">
                <a:effectLst/>
                <a:latin typeface="Poppins" panose="00000500000000000000" pitchFamily="2" charset="0"/>
              </a:rPr>
              <a:t>La gestion des services informatiques est de plus en plus souvent externalisée. Il est donc sécurisant pour l’entreprise de confier cette gestion à des prestataires appliquant une démarche reconnue. Un standard de facto permet à l’entreprise de mieux coordonner plusieurs prestataires ou de procéder à des remplacements de ceux-ci. De plus en plus, les DSI demanderont que leurs prestataires soient « ITIL compliants ».</a:t>
            </a:r>
          </a:p>
          <a:p>
            <a:pPr>
              <a:lnSpc>
                <a:spcPct val="115000"/>
              </a:lnSpc>
            </a:pPr>
            <a:endParaRPr lang="fr-FR" sz="1700" dirty="0"/>
          </a:p>
        </p:txBody>
      </p:sp>
      <p:sp>
        <p:nvSpPr>
          <p:cNvPr id="2" name="Titre 1">
            <a:extLst>
              <a:ext uri="{FF2B5EF4-FFF2-40B4-BE49-F238E27FC236}">
                <a16:creationId xmlns:a16="http://schemas.microsoft.com/office/drawing/2014/main" id="{8A7953EE-41A4-A603-71E1-4281B11A7B2B}"/>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38408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C02A9EE8-5D28-33E8-83CB-B567066EB6F4}"/>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AC7C2EF9-36A0-4D02-73C2-325E7E2F85D8}"/>
              </a:ext>
            </a:extLst>
          </p:cNvPr>
          <p:cNvSpPr>
            <a:spLocks noGrp="1"/>
          </p:cNvSpPr>
          <p:nvPr>
            <p:ph idx="1"/>
          </p:nvPr>
        </p:nvSpPr>
        <p:spPr>
          <a:xfrm>
            <a:off x="762000" y="2286000"/>
            <a:ext cx="5334000" cy="3810001"/>
          </a:xfrm>
        </p:spPr>
        <p:txBody>
          <a:bodyPr>
            <a:normAutofit/>
          </a:bodyPr>
          <a:lstStyle/>
          <a:p>
            <a:pPr>
              <a:lnSpc>
                <a:spcPct val="115000"/>
              </a:lnSpc>
            </a:pPr>
            <a:r>
              <a:rPr lang="fr-FR" sz="1700" b="0" i="0">
                <a:effectLst/>
                <a:latin typeface="Inter"/>
              </a:rPr>
              <a:t>Les contraintes auxquelles doit répondre la DSI sont complexes et hétérogènes : de nouveaux usages comme le Cloud ou la mobilité accrue des utilisateurs, l'évolution constante des exigences juridiques et réglementaires (émergence du RGPD dont nous parlerons plus tard), l'urgence des demandes des clients internes.</a:t>
            </a:r>
          </a:p>
          <a:p>
            <a:pPr>
              <a:lnSpc>
                <a:spcPct val="115000"/>
              </a:lnSpc>
            </a:pPr>
            <a:r>
              <a:rPr lang="fr-FR" sz="1700" b="0" i="0">
                <a:effectLst/>
                <a:latin typeface="Inter"/>
              </a:rPr>
              <a:t>Au regard de cette situation, la DSI accompagne l’entreprise dans le changement en proposant des moyens adaptés à tous ses clients, ou encore en communiquant sur les actions entreprises</a:t>
            </a:r>
          </a:p>
          <a:p>
            <a:pPr>
              <a:lnSpc>
                <a:spcPct val="115000"/>
              </a:lnSpc>
            </a:pPr>
            <a:endParaRPr lang="fr-FR" sz="1700"/>
          </a:p>
        </p:txBody>
      </p:sp>
      <p:sp>
        <p:nvSpPr>
          <p:cNvPr id="2" name="Titre 1">
            <a:extLst>
              <a:ext uri="{FF2B5EF4-FFF2-40B4-BE49-F238E27FC236}">
                <a16:creationId xmlns:a16="http://schemas.microsoft.com/office/drawing/2014/main" id="{46807A8B-7DC2-5978-388D-FAC9F1F9B475}"/>
              </a:ext>
            </a:extLst>
          </p:cNvPr>
          <p:cNvSpPr>
            <a:spLocks noGrp="1"/>
          </p:cNvSpPr>
          <p:nvPr>
            <p:ph type="title"/>
          </p:nvPr>
        </p:nvSpPr>
        <p:spPr>
          <a:xfrm>
            <a:off x="762000" y="762000"/>
            <a:ext cx="5334000" cy="1524000"/>
          </a:xfrm>
        </p:spPr>
        <p:txBody>
          <a:bodyPr>
            <a:normAutofit/>
          </a:bodyPr>
          <a:lstStyle/>
          <a:p>
            <a:r>
              <a:rPr lang="fr-FR" sz="3200" b="1" dirty="0">
                <a:latin typeface="Inter"/>
              </a:rPr>
              <a:t>Rôle 2 : Accompagner le changement</a:t>
            </a:r>
            <a:br>
              <a:rPr lang="fr-FR" sz="3200" b="1" dirty="0">
                <a:latin typeface="Inter"/>
              </a:rPr>
            </a:br>
            <a:endParaRPr lang="fr-FR" sz="3200" dirty="0"/>
          </a:p>
        </p:txBody>
      </p:sp>
    </p:spTree>
    <p:extLst>
      <p:ext uri="{BB962C8B-B14F-4D97-AF65-F5344CB8AC3E}">
        <p14:creationId xmlns:p14="http://schemas.microsoft.com/office/powerpoint/2010/main" val="189447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76432D0-D107-AA64-83FC-FEB563DD8C47}"/>
              </a:ext>
            </a:extLst>
          </p:cNvPr>
          <p:cNvSpPr>
            <a:spLocks noGrp="1"/>
          </p:cNvSpPr>
          <p:nvPr>
            <p:ph idx="1"/>
          </p:nvPr>
        </p:nvSpPr>
        <p:spPr>
          <a:xfrm>
            <a:off x="761999" y="2286000"/>
            <a:ext cx="5722041" cy="3810001"/>
          </a:xfrm>
        </p:spPr>
        <p:txBody>
          <a:bodyPr>
            <a:normAutofit/>
          </a:bodyPr>
          <a:lstStyle/>
          <a:p>
            <a:pPr marL="0" indent="0">
              <a:lnSpc>
                <a:spcPct val="115000"/>
              </a:lnSpc>
              <a:buNone/>
            </a:pPr>
            <a:r>
              <a:rPr lang="fr-FR" sz="1700" b="0" i="0" dirty="0">
                <a:effectLst/>
                <a:latin typeface="Inter"/>
              </a:rPr>
              <a:t>Le monde de l’informatique évolue sans cesse, de nouvelles technologies apparaissent sans arrêt (Cloud, big data, collaboratif, mobilité…) et génèrent de nouveaux usages. La DSI joue un rôle dans la </a:t>
            </a:r>
            <a:r>
              <a:rPr lang="fr-FR" sz="1700" b="1" i="0" dirty="0">
                <a:effectLst/>
                <a:latin typeface="Inter"/>
              </a:rPr>
              <a:t>veille technologique</a:t>
            </a:r>
            <a:r>
              <a:rPr lang="fr-FR" sz="1700" b="0" i="0" dirty="0">
                <a:effectLst/>
                <a:latin typeface="Inter"/>
              </a:rPr>
              <a:t> qui vise à trouver des solutions technologiques contribuant à la qualité du métier de l’entreprise, et qui tend également vers une réduction des coûts. Remarquez que 70 % des DSI considèrent que la maîtrise et le pilotage des coûts sont une priorité essentielle.</a:t>
            </a:r>
          </a:p>
          <a:p>
            <a:pPr>
              <a:lnSpc>
                <a:spcPct val="115000"/>
              </a:lnSpc>
            </a:pPr>
            <a:endParaRPr lang="fr-FR" sz="1700" dirty="0"/>
          </a:p>
        </p:txBody>
      </p:sp>
      <p:sp>
        <p:nvSpPr>
          <p:cNvPr id="2" name="Titre 1">
            <a:extLst>
              <a:ext uri="{FF2B5EF4-FFF2-40B4-BE49-F238E27FC236}">
                <a16:creationId xmlns:a16="http://schemas.microsoft.com/office/drawing/2014/main" id="{EAA204B5-C455-0660-740D-FE27D009CEAF}"/>
              </a:ext>
            </a:extLst>
          </p:cNvPr>
          <p:cNvSpPr>
            <a:spLocks noGrp="1"/>
          </p:cNvSpPr>
          <p:nvPr>
            <p:ph type="title"/>
          </p:nvPr>
        </p:nvSpPr>
        <p:spPr>
          <a:xfrm>
            <a:off x="762000" y="762000"/>
            <a:ext cx="5334000" cy="1524000"/>
          </a:xfrm>
        </p:spPr>
        <p:txBody>
          <a:bodyPr>
            <a:normAutofit/>
          </a:bodyPr>
          <a:lstStyle/>
          <a:p>
            <a:r>
              <a:rPr lang="fr-FR" sz="3200" b="1" dirty="0">
                <a:latin typeface="Inter"/>
              </a:rPr>
              <a:t>Rôle 3 : Être acteur de l’innovation</a:t>
            </a:r>
            <a:br>
              <a:rPr lang="fr-FR" sz="3200" b="1" dirty="0">
                <a:latin typeface="Inter"/>
              </a:rPr>
            </a:br>
            <a:endParaRPr lang="fr-FR" sz="3200" dirty="0"/>
          </a:p>
        </p:txBody>
      </p:sp>
    </p:spTree>
    <p:extLst>
      <p:ext uri="{BB962C8B-B14F-4D97-AF65-F5344CB8AC3E}">
        <p14:creationId xmlns:p14="http://schemas.microsoft.com/office/powerpoint/2010/main" val="203165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190EB065-17A0-5A27-CF2E-FEC50363C4BD}"/>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323660DD-5C99-4D36-4110-EBA2882A4708}"/>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fr-FR" sz="1500" b="0" i="0" dirty="0">
                <a:effectLst/>
                <a:latin typeface="Inter"/>
              </a:rPr>
              <a:t>Le dernier rôle d’une DSI est de se placer comme </a:t>
            </a:r>
            <a:r>
              <a:rPr lang="fr-FR" sz="1500" b="1" i="0" dirty="0">
                <a:effectLst/>
                <a:latin typeface="Inter"/>
              </a:rPr>
              <a:t>partenaire stratégique</a:t>
            </a:r>
            <a:r>
              <a:rPr lang="fr-FR" sz="1500" b="0" i="0" dirty="0">
                <a:effectLst/>
                <a:latin typeface="Inter"/>
              </a:rPr>
              <a:t> au service de l’ensemble. Ce rôle consiste en la définition d’une vision 3 à 5 ans des évolutions technologiques, afin de permettre le déploiement de la stratégie de l’entreprise. Le défi majeur dans ce rôle est la connaissance fine des métiers supportés par ses technologies : c’est l'</a:t>
            </a:r>
            <a:r>
              <a:rPr lang="fr-FR" sz="1500" b="1" i="0" dirty="0">
                <a:effectLst/>
                <a:latin typeface="Inter"/>
              </a:rPr>
              <a:t>alignement du SI sur les besoins des métiers</a:t>
            </a:r>
            <a:r>
              <a:rPr lang="fr-FR" sz="1500" b="0" i="0" dirty="0">
                <a:effectLst/>
                <a:latin typeface="Inter"/>
              </a:rPr>
              <a:t>. Simultanément, le travail de la DSI s’inscrit dans un tout cohérent au caractère transversal. Une compréhension des enjeux des différents métiers de l’entreprise est indispensable.</a:t>
            </a:r>
          </a:p>
          <a:p>
            <a:pPr>
              <a:lnSpc>
                <a:spcPct val="115000"/>
              </a:lnSpc>
            </a:pPr>
            <a:endParaRPr lang="fr-FR" sz="1500" dirty="0"/>
          </a:p>
        </p:txBody>
      </p:sp>
      <p:sp>
        <p:nvSpPr>
          <p:cNvPr id="2" name="Titre 1">
            <a:extLst>
              <a:ext uri="{FF2B5EF4-FFF2-40B4-BE49-F238E27FC236}">
                <a16:creationId xmlns:a16="http://schemas.microsoft.com/office/drawing/2014/main" id="{E36BF28D-C0C6-91A1-3AE2-7A7E0D1E20F8}"/>
              </a:ext>
            </a:extLst>
          </p:cNvPr>
          <p:cNvSpPr>
            <a:spLocks noGrp="1"/>
          </p:cNvSpPr>
          <p:nvPr>
            <p:ph type="title"/>
          </p:nvPr>
        </p:nvSpPr>
        <p:spPr>
          <a:xfrm>
            <a:off x="762000" y="762000"/>
            <a:ext cx="5334000" cy="1524000"/>
          </a:xfrm>
        </p:spPr>
        <p:txBody>
          <a:bodyPr>
            <a:normAutofit fontScale="90000"/>
          </a:bodyPr>
          <a:lstStyle/>
          <a:p>
            <a:r>
              <a:rPr lang="fr-FR" sz="3200" b="1" dirty="0">
                <a:latin typeface="Inter"/>
              </a:rPr>
              <a:t>Rôle 4 : Se placer comme partenaire stratégique des autres directions</a:t>
            </a:r>
            <a:br>
              <a:rPr lang="fr-FR" sz="3200" b="1" dirty="0">
                <a:latin typeface="Inter"/>
              </a:rPr>
            </a:br>
            <a:endParaRPr lang="fr-FR" sz="3200" dirty="0"/>
          </a:p>
        </p:txBody>
      </p:sp>
    </p:spTree>
    <p:extLst>
      <p:ext uri="{BB962C8B-B14F-4D97-AF65-F5344CB8AC3E}">
        <p14:creationId xmlns:p14="http://schemas.microsoft.com/office/powerpoint/2010/main" val="527301937"/>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243241"/>
      </a:dk2>
      <a:lt2>
        <a:srgbClr val="E7E8E2"/>
      </a:lt2>
      <a:accent1>
        <a:srgbClr val="5E4DC3"/>
      </a:accent1>
      <a:accent2>
        <a:srgbClr val="3B5BB1"/>
      </a:accent2>
      <a:accent3>
        <a:srgbClr val="4D9EC3"/>
      </a:accent3>
      <a:accent4>
        <a:srgbClr val="3BB1A5"/>
      </a:accent4>
      <a:accent5>
        <a:srgbClr val="48B77D"/>
      </a:accent5>
      <a:accent6>
        <a:srgbClr val="3BB142"/>
      </a:accent6>
      <a:hlink>
        <a:srgbClr val="31947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306</TotalTime>
  <Words>4773</Words>
  <Application>Microsoft Office PowerPoint</Application>
  <PresentationFormat>Grand écran</PresentationFormat>
  <Paragraphs>274</Paragraphs>
  <Slides>67</Slides>
  <Notes>0</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67</vt:i4>
      </vt:variant>
    </vt:vector>
  </HeadingPairs>
  <TitlesOfParts>
    <vt:vector size="79" baseType="lpstr">
      <vt:lpstr>Arial</vt:lpstr>
      <vt:lpstr>Avenir Next LT Pro</vt:lpstr>
      <vt:lpstr>Avenir Next LT Pro Light</vt:lpstr>
      <vt:lpstr>Courier New</vt:lpstr>
      <vt:lpstr>inherit</vt:lpstr>
      <vt:lpstr>Inter</vt:lpstr>
      <vt:lpstr>neue-haas-grotesk-display</vt:lpstr>
      <vt:lpstr>neue-haas-grotesk-text</vt:lpstr>
      <vt:lpstr>Poppins</vt:lpstr>
      <vt:lpstr>Sitka Subheading</vt:lpstr>
      <vt:lpstr>Wingdings</vt:lpstr>
      <vt:lpstr>PebbleVTI</vt:lpstr>
      <vt:lpstr>Gouvernance et performance des SI</vt:lpstr>
      <vt:lpstr>La fonction informatique dans l’organisation de l’entreprise</vt:lpstr>
      <vt:lpstr>Présentation PowerPoint</vt:lpstr>
      <vt:lpstr>Présentation PowerPoint</vt:lpstr>
      <vt:lpstr>Rôle  de la DSI</vt:lpstr>
      <vt:lpstr>Rôle 1 : Opérateur au service des utilisateurs </vt:lpstr>
      <vt:lpstr>Rôle 2 : Accompagner le changement </vt:lpstr>
      <vt:lpstr>Rôle 3 : Être acteur de l’innovation </vt:lpstr>
      <vt:lpstr>Rôle 4 : Se placer comme partenaire stratégique des autres directions </vt:lpstr>
      <vt:lpstr>Présentation PowerPoint</vt:lpstr>
      <vt:lpstr>Organisation d’une DSI</vt:lpstr>
      <vt:lpstr>Organisation de la DSI</vt:lpstr>
      <vt:lpstr>exemple</vt:lpstr>
      <vt:lpstr>Présentation PowerPoint</vt:lpstr>
      <vt:lpstr>Présentation PowerPoint</vt:lpstr>
      <vt:lpstr>Les interlocuteurs de la DSI</vt:lpstr>
      <vt:lpstr>Les acteurs internes</vt:lpstr>
      <vt:lpstr>Présentation PowerPoint</vt:lpstr>
      <vt:lpstr>Les acteurs externes</vt:lpstr>
      <vt:lpstr>Présentation PowerPoint</vt:lpstr>
      <vt:lpstr>La gouvernance des SI</vt:lpstr>
      <vt:lpstr>Présentation PowerPoint</vt:lpstr>
      <vt:lpstr>Présentation PowerPoint</vt:lpstr>
      <vt:lpstr>Présentation PowerPoint</vt:lpstr>
      <vt:lpstr>Présentation PowerPoint</vt:lpstr>
      <vt:lpstr>Gouvernance des SI: orienter,évaluer,surveiller</vt:lpstr>
      <vt:lpstr>Présentation PowerPoint</vt:lpstr>
      <vt:lpstr>Présentation PowerPoint</vt:lpstr>
      <vt:lpstr>Présentation PowerPoint</vt:lpstr>
      <vt:lpstr>Présentation PowerPoint</vt:lpstr>
      <vt:lpstr>Présentation PowerPoint</vt:lpstr>
      <vt:lpstr>Référentiels célèbres dans la gouvernance des SI</vt:lpstr>
      <vt:lpstr>Présentation PowerPoint</vt:lpstr>
      <vt:lpstr>Présentation PowerPoint</vt:lpstr>
      <vt:lpstr>Présentation PowerPoint</vt:lpstr>
      <vt:lpstr>COBIT</vt:lpstr>
      <vt:lpstr>Présentation PowerPoint</vt:lpstr>
      <vt:lpstr>Présentation PowerPoint</vt:lpstr>
      <vt:lpstr>Présentation PowerPoint</vt:lpstr>
      <vt:lpstr>Cobit: les niveaux de maturité</vt:lpstr>
      <vt:lpstr>Qu’apporte Cobit?</vt:lpstr>
      <vt:lpstr>Standards ISO</vt:lpstr>
      <vt:lpstr>Standard ISO/IEC38500</vt:lpstr>
      <vt:lpstr>Présentation PowerPoint</vt:lpstr>
      <vt:lpstr>Présentation PowerPoint</vt:lpstr>
      <vt:lpstr>Présentation PowerPoint</vt:lpstr>
      <vt:lpstr>Présentation PowerPoint</vt:lpstr>
      <vt:lpstr>Critères d’évaluation du principe de responsabilité</vt:lpstr>
      <vt:lpstr>Présentation PowerPoint</vt:lpstr>
      <vt:lpstr>Critères évaluation de la stratégie</vt:lpstr>
      <vt:lpstr>Principes de l’ISO/IEC 38500</vt:lpstr>
      <vt:lpstr>Principes de l’ISO/IEC 38500</vt:lpstr>
      <vt:lpstr>Principes de l’ISO/IEC 38500</vt:lpstr>
      <vt:lpstr>Principes de l’ISO/IEC 38500</vt:lpstr>
      <vt:lpstr>Principes de l’ISO/IEC 38500</vt:lpstr>
      <vt:lpstr>Principes de l’ISO/IEC 38500</vt:lpstr>
      <vt:lpstr>Principes de l’ISO/IEC 38500</vt:lpstr>
      <vt:lpstr>Principes de l’ISO/IEC 38500</vt:lpstr>
      <vt:lpstr>ITIL</vt:lpstr>
      <vt:lpstr>Présentation PowerPoint</vt:lpstr>
      <vt:lpstr>Principes de base de l’ITIL</vt:lpstr>
      <vt:lpstr>Mise en place des pratiques ITIL. </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samuel desseaux</dc:creator>
  <cp:lastModifiedBy>samuel desseaux</cp:lastModifiedBy>
  <cp:revision>49</cp:revision>
  <dcterms:created xsi:type="dcterms:W3CDTF">2023-12-06T21:17:40Z</dcterms:created>
  <dcterms:modified xsi:type="dcterms:W3CDTF">2023-12-07T13:30:53Z</dcterms:modified>
</cp:coreProperties>
</file>